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75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72" r:id="rId11"/>
    <p:sldId id="273" r:id="rId12"/>
    <p:sldId id="274" r:id="rId13"/>
    <p:sldId id="266" r:id="rId14"/>
    <p:sldId id="267" r:id="rId15"/>
    <p:sldId id="268" r:id="rId16"/>
    <p:sldId id="269" r:id="rId17"/>
    <p:sldId id="27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5349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508000" y="4853412"/>
            <a:ext cx="112776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6C164-01AD-4185-AD16-26F03DE69D6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C40E98D5-6763-4448-A0BB-E658C82B8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6C164-01AD-4185-AD16-26F03DE69D6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E98D5-6763-4448-A0BB-E658C82B8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549277"/>
            <a:ext cx="2438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549277"/>
            <a:ext cx="83312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6C164-01AD-4185-AD16-26F03DE69D6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E98D5-6763-4448-A0BB-E658C82B8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6C164-01AD-4185-AD16-26F03DE69D6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4775200" y="76201"/>
            <a:ext cx="38608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C40E98D5-6763-4448-A0BB-E658C82B8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3444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6C164-01AD-4185-AD16-26F03DE69D6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E98D5-6763-4448-A0BB-E658C82B8C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40633" y="2947086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6C164-01AD-4185-AD16-26F03DE69D6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E98D5-6763-4448-A0BB-E658C82B8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75259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75259" y="1316038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6198307" y="1316038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6C164-01AD-4185-AD16-26F03DE69D6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6888"/>
          </a:xfrm>
        </p:spPr>
        <p:txBody>
          <a:bodyPr/>
          <a:lstStyle/>
          <a:p>
            <a:fld id="{C40E98D5-6763-4448-A0BB-E658C82B8C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85800" y="601980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6C164-01AD-4185-AD16-26F03DE69D6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E98D5-6763-4448-A0BB-E658C82B8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6C164-01AD-4185-AD16-26F03DE69D6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E98D5-6763-4448-A0BB-E658C82B8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85800" y="584911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609601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6C164-01AD-4185-AD16-26F03DE69D6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E98D5-6763-4448-A0BB-E658C82B8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6C164-01AD-4185-AD16-26F03DE69D6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E98D5-6763-4448-A0BB-E658C82B8C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06400" y="1554163"/>
            <a:ext cx="115824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86360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4B6C164-01AD-4185-AD16-26F03DE69D63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4165600" y="76201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0972800" y="6477001"/>
            <a:ext cx="1016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40E98D5-6763-4448-A0BB-E658C82B8C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685800" y="105798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6135" y="1280218"/>
            <a:ext cx="11277600" cy="1222375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/>
              <a:t>УРОК </a:t>
            </a:r>
            <a:r>
              <a:rPr lang="ru-RU" sz="4800" b="1" dirty="0"/>
              <a:t>РУССКОГО </a:t>
            </a:r>
            <a:r>
              <a:rPr lang="ru-RU" sz="4800" b="1" dirty="0" smtClean="0"/>
              <a:t>ЯЗЫКА</a:t>
            </a:r>
            <a:br>
              <a:rPr lang="ru-RU" sz="4800" b="1" dirty="0" smtClean="0"/>
            </a:br>
            <a:r>
              <a:rPr lang="ru-RU" sz="4800" dirty="0"/>
              <a:t/>
            </a:r>
            <a:br>
              <a:rPr lang="ru-RU" sz="4800" dirty="0"/>
            </a:br>
            <a:r>
              <a:rPr lang="ru-RU" sz="4800" b="1" i="1" dirty="0"/>
              <a:t>Тема: Спряжение. Ударные и безударные личные окончания. 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450700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E905CB8-A4CF-481D-B762-B2CE18301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518" y="1168925"/>
            <a:ext cx="10515600" cy="433962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6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60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</a:t>
            </a:r>
            <a:r>
              <a:rPr lang="ru-RU" sz="6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i="1" u="db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заглядываешь</a:t>
            </a:r>
            <a:r>
              <a:rPr lang="ru-RU" sz="6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 мне и  </a:t>
            </a:r>
            <a:r>
              <a:rPr lang="ru-RU" sz="6000" i="1" u="db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видишь </a:t>
            </a:r>
            <a:r>
              <a:rPr lang="ru-RU" sz="6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тетрадь, дневник и книгу.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60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</a:t>
            </a:r>
            <a:r>
              <a:rPr lang="ru-RU" sz="6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i="1" u="dbl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хвастается</a:t>
            </a:r>
            <a:r>
              <a:rPr lang="ru-RU" sz="6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6000" i="1" u="db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гордится </a:t>
            </a:r>
            <a:r>
              <a:rPr lang="ru-RU" sz="6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тетрадью, дневником и книгой. 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10447084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B646FB-4F7D-4FA7-9F60-DF85680EC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109" y="2269340"/>
            <a:ext cx="11877773" cy="1325563"/>
          </a:xfrm>
        </p:spPr>
        <p:txBody>
          <a:bodyPr>
            <a:noAutofit/>
          </a:bodyPr>
          <a:lstStyle/>
          <a:p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Видишь </a:t>
            </a:r>
            <a:r>
              <a:rPr lang="ru-RU" sz="6600" u="dash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тетрадь, дневник </a:t>
            </a:r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6600" u="dash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книгу.</a:t>
            </a:r>
            <a:br>
              <a:rPr lang="ru-RU" sz="6600" u="dash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Хвастается и гордится </a:t>
            </a:r>
            <a:r>
              <a:rPr lang="ru-RU" sz="6600" u="dash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тетрадью, дневником </a:t>
            </a:r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6600" u="dash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книгой.</a:t>
            </a:r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6BC1558-F6C5-424C-9FCD-C3F361C0BF23}"/>
              </a:ext>
            </a:extLst>
          </p:cNvPr>
          <p:cNvSpPr txBox="1"/>
          <p:nvPr/>
        </p:nvSpPr>
        <p:spPr>
          <a:xfrm>
            <a:off x="4515439" y="339365"/>
            <a:ext cx="2714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В.п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в </a:t>
            </a:r>
            <a:r>
              <a:rPr 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69A0BBE-4092-46B1-B621-7FD596A90C81}"/>
              </a:ext>
            </a:extLst>
          </p:cNvPr>
          <p:cNvSpPr txBox="1"/>
          <p:nvPr/>
        </p:nvSpPr>
        <p:spPr>
          <a:xfrm>
            <a:off x="-111550" y="1303583"/>
            <a:ext cx="2714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В.п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в </a:t>
            </a:r>
            <a:r>
              <a:rPr 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CD8ACF6-145C-45AC-B1FB-8E4F1513D913}"/>
              </a:ext>
            </a:extLst>
          </p:cNvPr>
          <p:cNvSpPr txBox="1"/>
          <p:nvPr/>
        </p:nvSpPr>
        <p:spPr>
          <a:xfrm>
            <a:off x="7535159" y="337826"/>
            <a:ext cx="2714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В.п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в </a:t>
            </a:r>
            <a:r>
              <a:rPr 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031CA97-89B7-4BAF-8EE6-9F98428F89C7}"/>
              </a:ext>
            </a:extLst>
          </p:cNvPr>
          <p:cNvSpPr txBox="1"/>
          <p:nvPr/>
        </p:nvSpPr>
        <p:spPr>
          <a:xfrm>
            <a:off x="8546969" y="4037440"/>
            <a:ext cx="2227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Т.п., в </a:t>
            </a:r>
            <a:r>
              <a:rPr 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1A974BD-62D0-4EAB-886F-3F737287E1F0}"/>
              </a:ext>
            </a:extLst>
          </p:cNvPr>
          <p:cNvSpPr txBox="1"/>
          <p:nvPr/>
        </p:nvSpPr>
        <p:spPr>
          <a:xfrm>
            <a:off x="5307291" y="4172974"/>
            <a:ext cx="2227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Т.п., в </a:t>
            </a:r>
            <a:r>
              <a:rPr 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3B75A35-F97A-4E6A-BC7A-A15A20A356B1}"/>
              </a:ext>
            </a:extLst>
          </p:cNvPr>
          <p:cNvSpPr txBox="1"/>
          <p:nvPr/>
        </p:nvSpPr>
        <p:spPr>
          <a:xfrm>
            <a:off x="716437" y="4037440"/>
            <a:ext cx="2227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Т.п., в </a:t>
            </a:r>
            <a:r>
              <a:rPr 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63870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033C9DBC-AD30-4EED-8647-D1914C38EF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45283" y="0"/>
            <a:ext cx="9501434" cy="7149830"/>
          </a:xfrm>
        </p:spPr>
      </p:pic>
    </p:spTree>
    <p:extLst>
      <p:ext uri="{BB962C8B-B14F-4D97-AF65-F5344CB8AC3E}">
        <p14:creationId xmlns:p14="http://schemas.microsoft.com/office/powerpoint/2010/main" xmlns="" val="4304954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AA8FFD5-6ACA-4C3C-B1CD-8F74006EFC82}"/>
              </a:ext>
            </a:extLst>
          </p:cNvPr>
          <p:cNvSpPr txBox="1"/>
          <p:nvPr/>
        </p:nvSpPr>
        <p:spPr>
          <a:xfrm>
            <a:off x="725862" y="424206"/>
            <a:ext cx="1508289" cy="620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И.п</a:t>
            </a:r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4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4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Д.п</a:t>
            </a:r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4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В.п</a:t>
            </a:r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Т.п.</a:t>
            </a:r>
          </a:p>
          <a:p>
            <a:pPr>
              <a:lnSpc>
                <a:spcPct val="150000"/>
              </a:lnSpc>
            </a:pPr>
            <a:r>
              <a:rPr lang="ru-RU" sz="4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П.п</a:t>
            </a:r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AC4AA7-9D26-4B40-AB57-653B724FDEBE}"/>
              </a:ext>
            </a:extLst>
          </p:cNvPr>
          <p:cNvSpPr txBox="1"/>
          <p:nvPr/>
        </p:nvSpPr>
        <p:spPr>
          <a:xfrm>
            <a:off x="2168163" y="622170"/>
            <a:ext cx="2394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EF431FA-7EC8-4F85-8EC3-CA2F68C642B3}"/>
              </a:ext>
            </a:extLst>
          </p:cNvPr>
          <p:cNvSpPr txBox="1"/>
          <p:nvPr/>
        </p:nvSpPr>
        <p:spPr>
          <a:xfrm>
            <a:off x="5784914" y="622169"/>
            <a:ext cx="2730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8CCF82F-73AC-4518-895D-E5BDB654535C}"/>
              </a:ext>
            </a:extLst>
          </p:cNvPr>
          <p:cNvSpPr txBox="1"/>
          <p:nvPr/>
        </p:nvSpPr>
        <p:spPr>
          <a:xfrm>
            <a:off x="2168162" y="1701275"/>
            <a:ext cx="26395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5B8B2A5-B957-4A72-A924-A76E6B3AC6BA}"/>
              </a:ext>
            </a:extLst>
          </p:cNvPr>
          <p:cNvSpPr txBox="1"/>
          <p:nvPr/>
        </p:nvSpPr>
        <p:spPr>
          <a:xfrm>
            <a:off x="2168161" y="2730236"/>
            <a:ext cx="26395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учебнику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283FE84-68FC-4F32-9AFF-E7E06E853F1E}"/>
              </a:ext>
            </a:extLst>
          </p:cNvPr>
          <p:cNvSpPr txBox="1"/>
          <p:nvPr/>
        </p:nvSpPr>
        <p:spPr>
          <a:xfrm>
            <a:off x="2168160" y="3809341"/>
            <a:ext cx="26395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6659388-2A92-47DE-A1F2-2BB3904822D6}"/>
              </a:ext>
            </a:extLst>
          </p:cNvPr>
          <p:cNvSpPr txBox="1"/>
          <p:nvPr/>
        </p:nvSpPr>
        <p:spPr>
          <a:xfrm>
            <a:off x="2168156" y="4741226"/>
            <a:ext cx="3167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учебником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D372DAD-8F81-4FF2-BA70-9B2E06F89C62}"/>
              </a:ext>
            </a:extLst>
          </p:cNvPr>
          <p:cNvSpPr txBox="1"/>
          <p:nvPr/>
        </p:nvSpPr>
        <p:spPr>
          <a:xfrm>
            <a:off x="2168156" y="5694903"/>
            <a:ext cx="3695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учебнике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A1695C2-EDB5-4A7A-91E2-117FE88B79E8}"/>
              </a:ext>
            </a:extLst>
          </p:cNvPr>
          <p:cNvSpPr txBox="1"/>
          <p:nvPr/>
        </p:nvSpPr>
        <p:spPr>
          <a:xfrm>
            <a:off x="5784913" y="1701274"/>
            <a:ext cx="3019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учебников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E5FD4ED-095D-40F7-B110-9A203D336BFF}"/>
              </a:ext>
            </a:extLst>
          </p:cNvPr>
          <p:cNvSpPr txBox="1"/>
          <p:nvPr/>
        </p:nvSpPr>
        <p:spPr>
          <a:xfrm>
            <a:off x="5784913" y="2693416"/>
            <a:ext cx="3019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учебникам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A30E556-826E-4B76-813E-B7A12E043C4E}"/>
              </a:ext>
            </a:extLst>
          </p:cNvPr>
          <p:cNvSpPr txBox="1"/>
          <p:nvPr/>
        </p:nvSpPr>
        <p:spPr>
          <a:xfrm>
            <a:off x="5784912" y="3797264"/>
            <a:ext cx="3019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учебники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3A124EB7-3431-4B2D-82A8-0E807BBF99AB}"/>
              </a:ext>
            </a:extLst>
          </p:cNvPr>
          <p:cNvSpPr txBox="1"/>
          <p:nvPr/>
        </p:nvSpPr>
        <p:spPr>
          <a:xfrm>
            <a:off x="5784912" y="4738576"/>
            <a:ext cx="33967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учебниками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AF88459-9F75-4073-B1F2-04E9DC302FF9}"/>
              </a:ext>
            </a:extLst>
          </p:cNvPr>
          <p:cNvSpPr txBox="1"/>
          <p:nvPr/>
        </p:nvSpPr>
        <p:spPr>
          <a:xfrm>
            <a:off x="5784911" y="5679888"/>
            <a:ext cx="4028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учебниках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A27B510-81AD-4CE2-A853-DFD7EC0884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42653" y="161145"/>
            <a:ext cx="2487684" cy="253227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79647C13-E10E-4751-9ACB-3B99228ACC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87774" y="3678864"/>
            <a:ext cx="2825898" cy="211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3305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1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1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A1F49A8-C67A-420A-AF12-A3111721369C}"/>
              </a:ext>
            </a:extLst>
          </p:cNvPr>
          <p:cNvSpPr txBox="1"/>
          <p:nvPr/>
        </p:nvSpPr>
        <p:spPr>
          <a:xfrm>
            <a:off x="3347841" y="0"/>
            <a:ext cx="1508289" cy="6879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>
              <a:lnSpc>
                <a:spcPct val="150000"/>
              </a:lnSpc>
            </a:pP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</a:t>
            </a:r>
          </a:p>
          <a:p>
            <a:pPr>
              <a:lnSpc>
                <a:spcPct val="150000"/>
              </a:lnSpc>
            </a:pP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</a:t>
            </a:r>
          </a:p>
          <a:p>
            <a:pPr>
              <a:lnSpc>
                <a:spcPct val="150000"/>
              </a:lnSpc>
            </a:pP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</a:t>
            </a:r>
          </a:p>
          <a:p>
            <a:pPr>
              <a:lnSpc>
                <a:spcPct val="150000"/>
              </a:lnSpc>
            </a:pP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</a:t>
            </a:r>
          </a:p>
          <a:p>
            <a:pPr>
              <a:lnSpc>
                <a:spcPct val="150000"/>
              </a:lnSpc>
            </a:pP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498C8EC-1592-40D5-946A-FB990FF05959}"/>
              </a:ext>
            </a:extLst>
          </p:cNvPr>
          <p:cNvSpPr txBox="1"/>
          <p:nvPr/>
        </p:nvSpPr>
        <p:spPr>
          <a:xfrm>
            <a:off x="5148253" y="314056"/>
            <a:ext cx="31296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бегу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0629597-E98E-454E-A864-6819316AD4F5}"/>
              </a:ext>
            </a:extLst>
          </p:cNvPr>
          <p:cNvSpPr txBox="1"/>
          <p:nvPr/>
        </p:nvSpPr>
        <p:spPr>
          <a:xfrm>
            <a:off x="5148253" y="1485101"/>
            <a:ext cx="31296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бежим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FBC4720-12F7-4D02-9E18-DBBB57465265}"/>
              </a:ext>
            </a:extLst>
          </p:cNvPr>
          <p:cNvSpPr txBox="1"/>
          <p:nvPr/>
        </p:nvSpPr>
        <p:spPr>
          <a:xfrm>
            <a:off x="5148253" y="2491083"/>
            <a:ext cx="31296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бежишь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80334E2-3F1B-43C5-8AFE-C56CE202E090}"/>
              </a:ext>
            </a:extLst>
          </p:cNvPr>
          <p:cNvSpPr txBox="1"/>
          <p:nvPr/>
        </p:nvSpPr>
        <p:spPr>
          <a:xfrm>
            <a:off x="5148253" y="3694756"/>
            <a:ext cx="31296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бежите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82DE49C-0560-4FAC-A33A-DA267EA2BBA5}"/>
              </a:ext>
            </a:extLst>
          </p:cNvPr>
          <p:cNvSpPr txBox="1"/>
          <p:nvPr/>
        </p:nvSpPr>
        <p:spPr>
          <a:xfrm>
            <a:off x="5185252" y="4821948"/>
            <a:ext cx="31296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бежит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6E2CB95-E9AB-4BE1-8F56-56CFFB9087E9}"/>
              </a:ext>
            </a:extLst>
          </p:cNvPr>
          <p:cNvSpPr txBox="1"/>
          <p:nvPr/>
        </p:nvSpPr>
        <p:spPr>
          <a:xfrm>
            <a:off x="5309419" y="5839974"/>
            <a:ext cx="31296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бегут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57983CC-1F72-410B-ADE3-6EF3ED89C4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04115"/>
            <a:ext cx="2251681" cy="247338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3E63D239-D907-41E6-A26A-7F010D7B62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91012" y="4326194"/>
            <a:ext cx="4500988" cy="253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426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1EC12532-B473-44D5-93E9-FA5635DB7133}"/>
              </a:ext>
            </a:extLst>
          </p:cNvPr>
          <p:cNvSpPr/>
          <p:nvPr/>
        </p:nvSpPr>
        <p:spPr>
          <a:xfrm>
            <a:off x="3443925" y="274290"/>
            <a:ext cx="6096000" cy="63094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Огонь </a:t>
            </a:r>
            <a:r>
              <a:rPr lang="ru-RU" sz="4000" b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гор</a:t>
            </a:r>
            <a:r>
              <a:rPr lang="ru-RU" sz="4000" b="1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и</a:t>
            </a:r>
            <a:r>
              <a:rPr lang="ru-RU" sz="4000" b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т</a:t>
            </a:r>
            <a:r>
              <a:rPr lang="ru-RU" sz="4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, </a:t>
            </a:r>
            <a:endParaRPr lang="ru-RU" sz="3600" dirty="0"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И дым глаза ужасно ест.</a:t>
            </a:r>
            <a:endParaRPr lang="ru-RU" sz="3600" dirty="0"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Костер </a:t>
            </a:r>
            <a:r>
              <a:rPr lang="ru-RU" sz="4000" b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трещ</a:t>
            </a:r>
            <a:r>
              <a:rPr lang="ru-RU" sz="4000" b="1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и</a:t>
            </a:r>
            <a:r>
              <a:rPr lang="ru-RU" sz="4000" b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т</a:t>
            </a:r>
            <a:r>
              <a:rPr lang="ru-RU" sz="4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,</a:t>
            </a:r>
            <a:endParaRPr lang="ru-RU" sz="3600" dirty="0"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Пока ему </a:t>
            </a:r>
            <a:r>
              <a:rPr lang="ru-RU" sz="4000" b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не надо</a:t>
            </a:r>
            <a:r>
              <a:rPr lang="ru-RU" sz="4000" b="1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е</a:t>
            </a:r>
            <a:r>
              <a:rPr lang="ru-RU" sz="4000" b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ст</a:t>
            </a:r>
            <a:r>
              <a:rPr lang="ru-RU" sz="4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ru-RU" sz="3600" dirty="0"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Огонь, как змей, </a:t>
            </a:r>
            <a:endParaRPr lang="ru-RU" sz="3600" dirty="0"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С ветку на ветку</a:t>
            </a:r>
            <a:endParaRPr lang="ru-RU" sz="3600" dirty="0"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Круж</a:t>
            </a:r>
            <a:r>
              <a:rPr lang="ru-RU" sz="4000" b="1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и</a:t>
            </a:r>
            <a:r>
              <a:rPr lang="ru-RU" sz="4000" b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т</a:t>
            </a:r>
            <a:r>
              <a:rPr lang="ru-RU" sz="4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по клетке.</a:t>
            </a:r>
            <a:endParaRPr lang="ru-RU" sz="3600" dirty="0"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Беж</a:t>
            </a:r>
            <a:r>
              <a:rPr lang="ru-RU" sz="4000" b="1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и</a:t>
            </a:r>
            <a:r>
              <a:rPr lang="ru-RU" sz="4000" b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т</a:t>
            </a:r>
            <a:r>
              <a:rPr lang="ru-RU" sz="4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и </a:t>
            </a:r>
            <a:r>
              <a:rPr lang="ru-RU" sz="4000" b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игр</a:t>
            </a:r>
            <a:r>
              <a:rPr lang="ru-RU" sz="4000" b="1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а</a:t>
            </a:r>
            <a:r>
              <a:rPr lang="ru-RU" sz="4000" b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ет ,</a:t>
            </a:r>
            <a:endParaRPr lang="ru-RU" sz="3600" dirty="0"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ru-RU" sz="4000" b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Трещ</a:t>
            </a:r>
            <a:r>
              <a:rPr lang="ru-RU" sz="4000" b="1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и</a:t>
            </a:r>
            <a:r>
              <a:rPr lang="ru-RU" sz="4000" b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т и пыл</a:t>
            </a:r>
            <a:r>
              <a:rPr lang="ru-RU" sz="4000" b="1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а</a:t>
            </a:r>
            <a:r>
              <a:rPr lang="ru-RU" sz="4000" b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ет.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F19E9CA-D3E9-4A0A-9DD6-50030E004346}"/>
              </a:ext>
            </a:extLst>
          </p:cNvPr>
          <p:cNvSpPr txBox="1"/>
          <p:nvPr/>
        </p:nvSpPr>
        <p:spPr>
          <a:xfrm>
            <a:off x="4493341" y="166135"/>
            <a:ext cx="3087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наст.вр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в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3 л.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FFE3F56-B785-45EF-85E5-E05C03043375}"/>
              </a:ext>
            </a:extLst>
          </p:cNvPr>
          <p:cNvSpPr txBox="1"/>
          <p:nvPr/>
        </p:nvSpPr>
        <p:spPr>
          <a:xfrm>
            <a:off x="4552335" y="1468909"/>
            <a:ext cx="3087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наст.вр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в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3 л.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59F2D48-627F-4D7A-85F7-B607C329E826}"/>
              </a:ext>
            </a:extLst>
          </p:cNvPr>
          <p:cNvSpPr txBox="1"/>
          <p:nvPr/>
        </p:nvSpPr>
        <p:spPr>
          <a:xfrm>
            <a:off x="5235677" y="2186664"/>
            <a:ext cx="3087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наст.вр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в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3 л.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F3CCF9C-6BB4-4576-8AB3-5A2C4982A2A8}"/>
              </a:ext>
            </a:extLst>
          </p:cNvPr>
          <p:cNvSpPr txBox="1"/>
          <p:nvPr/>
        </p:nvSpPr>
        <p:spPr>
          <a:xfrm>
            <a:off x="2875935" y="4209672"/>
            <a:ext cx="3087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наст.вр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в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3 л.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A40BB84-AF16-4A41-924A-24FA0A0618A3}"/>
              </a:ext>
            </a:extLst>
          </p:cNvPr>
          <p:cNvSpPr txBox="1"/>
          <p:nvPr/>
        </p:nvSpPr>
        <p:spPr>
          <a:xfrm>
            <a:off x="2148347" y="4935026"/>
            <a:ext cx="3087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наст.вр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в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3 л.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E25A0F6-5DA9-4A93-9384-7AA7CE689E84}"/>
              </a:ext>
            </a:extLst>
          </p:cNvPr>
          <p:cNvSpPr txBox="1"/>
          <p:nvPr/>
        </p:nvSpPr>
        <p:spPr>
          <a:xfrm>
            <a:off x="5235677" y="4935026"/>
            <a:ext cx="3087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наст.вр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в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3 л.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E7D9479-87EE-4B8F-8024-733693526C8A}"/>
              </a:ext>
            </a:extLst>
          </p:cNvPr>
          <p:cNvSpPr txBox="1"/>
          <p:nvPr/>
        </p:nvSpPr>
        <p:spPr>
          <a:xfrm>
            <a:off x="5669613" y="5726624"/>
            <a:ext cx="3087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наст.вр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в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3 л.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72F5052-714E-4E78-BB94-DD5A1A54C2C9}"/>
              </a:ext>
            </a:extLst>
          </p:cNvPr>
          <p:cNvSpPr txBox="1"/>
          <p:nvPr/>
        </p:nvSpPr>
        <p:spPr>
          <a:xfrm>
            <a:off x="2566218" y="5726625"/>
            <a:ext cx="3087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наст.вр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в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3 л.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8F1958CE-D4AE-4BA8-908A-DA5C5CEE649E}"/>
              </a:ext>
            </a:extLst>
          </p:cNvPr>
          <p:cNvSpPr/>
          <p:nvPr/>
        </p:nvSpPr>
        <p:spPr>
          <a:xfrm>
            <a:off x="5669613" y="530942"/>
            <a:ext cx="662361" cy="35294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73B37B3D-A614-4765-8B61-CE18A870CF53}"/>
              </a:ext>
            </a:extLst>
          </p:cNvPr>
          <p:cNvSpPr/>
          <p:nvPr/>
        </p:nvSpPr>
        <p:spPr>
          <a:xfrm>
            <a:off x="6331974" y="1921294"/>
            <a:ext cx="662361" cy="35294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EE7641A8-A7A6-4A7B-B605-B568FE791AC4}"/>
              </a:ext>
            </a:extLst>
          </p:cNvPr>
          <p:cNvSpPr/>
          <p:nvPr/>
        </p:nvSpPr>
        <p:spPr>
          <a:xfrm>
            <a:off x="4769961" y="4750953"/>
            <a:ext cx="662361" cy="35294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4A8AD360-3F1A-4321-B5C5-16752174AB4A}"/>
              </a:ext>
            </a:extLst>
          </p:cNvPr>
          <p:cNvSpPr/>
          <p:nvPr/>
        </p:nvSpPr>
        <p:spPr>
          <a:xfrm>
            <a:off x="4438780" y="5496074"/>
            <a:ext cx="662361" cy="35294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A8A74321-97ED-472D-96C1-8B8F1E7EEB8F}"/>
              </a:ext>
            </a:extLst>
          </p:cNvPr>
          <p:cNvSpPr/>
          <p:nvPr/>
        </p:nvSpPr>
        <p:spPr>
          <a:xfrm>
            <a:off x="6580414" y="5460778"/>
            <a:ext cx="662361" cy="35294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592F96AC-8539-4CF3-A4B3-06634576B311}"/>
              </a:ext>
            </a:extLst>
          </p:cNvPr>
          <p:cNvSpPr/>
          <p:nvPr/>
        </p:nvSpPr>
        <p:spPr>
          <a:xfrm>
            <a:off x="4773077" y="6119971"/>
            <a:ext cx="662361" cy="35294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1A84BDD0-B81E-4177-B7C0-39C22B6EAD01}"/>
              </a:ext>
            </a:extLst>
          </p:cNvPr>
          <p:cNvSpPr/>
          <p:nvPr/>
        </p:nvSpPr>
        <p:spPr>
          <a:xfrm>
            <a:off x="7043430" y="6130581"/>
            <a:ext cx="537241" cy="35294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34916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EAB76DCF-8A3C-4AA3-AFE0-00D6FC194BF7}"/>
              </a:ext>
            </a:extLst>
          </p:cNvPr>
          <p:cNvSpPr/>
          <p:nvPr/>
        </p:nvSpPr>
        <p:spPr>
          <a:xfrm>
            <a:off x="1125415" y="661181"/>
            <a:ext cx="11066585" cy="5565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1</a:t>
            </a:r>
            <a:r>
              <a:rPr lang="ru-RU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) правильно вставлены слова и без ошибок определены время, число и лицо – «5»;</a:t>
            </a:r>
            <a:endParaRPr lang="ru-R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2) правильно вставлены слова и «1-2» ошибок в определении времени, числа и лица – «4»;</a:t>
            </a:r>
            <a:endParaRPr lang="ru-R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3) неверно вставлено 1 слово и «1-2» ошибок в определении времени, числа и лица – «4»;</a:t>
            </a:r>
            <a:endParaRPr lang="ru-R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4) неверно вставлены слова, но верно определено время, число и лицо –«4».</a:t>
            </a:r>
            <a:endParaRPr lang="ru-R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5) неверно вставлено 2-3 слово и «1-2» ошибок в определении времени, числа и лица – «3»;</a:t>
            </a:r>
            <a:endParaRPr lang="ru-R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6) неверно все вставлены слова и 3 и более ошибки в определении времени, числа и лица – «2»</a:t>
            </a:r>
            <a:r>
              <a:rPr lang="ru-RU" sz="2400" dirty="0">
                <a:latin typeface="Times New Roman" panose="02020603050405020304" pitchFamily="18" charset="0"/>
                <a:ea typeface="MS Mincho" panose="02020609040205080304" pitchFamily="49" charset="-128"/>
              </a:rPr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0749429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32A12E2D-B249-49A6-800F-CE9B7D59AE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46255" y="998805"/>
            <a:ext cx="6808762" cy="511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4624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8BF331-D41D-4A59-8D2C-71EC4AD66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6814"/>
            <a:ext cx="12192000" cy="2129666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Спряжение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Ударные и безударные личные окончания глагола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3672803-0978-48B6-8858-C35751C826C3}"/>
              </a:ext>
            </a:extLst>
          </p:cNvPr>
          <p:cNvSpPr/>
          <p:nvPr/>
        </p:nvSpPr>
        <p:spPr>
          <a:xfrm>
            <a:off x="942536" y="2271398"/>
            <a:ext cx="1219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Цель: </a:t>
            </a: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1) узнать, что такое спряжение;</a:t>
            </a: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2) определять безударные и ударные 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личные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окончания глагола.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AE0D817-6A0E-42AE-BCF0-745AD5A4A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54684" y="3584831"/>
            <a:ext cx="3507422" cy="3011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7168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D2822CA-CA1C-4135-B9FF-EE8DF4E98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477" y="2064774"/>
            <a:ext cx="11670891" cy="2027007"/>
          </a:xfrm>
        </p:spPr>
        <p:txBody>
          <a:bodyPr>
            <a:noAutofit/>
          </a:bodyPr>
          <a:lstStyle/>
          <a:p>
            <a:pPr algn="just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уроков Галя зашла в класс. В классе не было учеников. Галя подошла к доске, написала на доске несколько слов и вышла. Галя шла по пустому коридору. В глубине коридора Галя услышала разговор двух своих подруг. Подруги ждали Галю. Галя обрадовалась.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538EAA2D-7D9D-4851-BC2D-7B07AA876078}"/>
              </a:ext>
            </a:extLst>
          </p:cNvPr>
          <p:cNvCxnSpPr/>
          <p:nvPr/>
        </p:nvCxnSpPr>
        <p:spPr>
          <a:xfrm>
            <a:off x="4630994" y="786581"/>
            <a:ext cx="169114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2B8BD37B-616C-494C-A875-D4AA9EA7CFED}"/>
              </a:ext>
            </a:extLst>
          </p:cNvPr>
          <p:cNvCxnSpPr/>
          <p:nvPr/>
        </p:nvCxnSpPr>
        <p:spPr>
          <a:xfrm>
            <a:off x="10299291" y="1558413"/>
            <a:ext cx="169114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xmlns="" id="{609249AA-E9ED-4130-B170-24B022CB4A78}"/>
              </a:ext>
            </a:extLst>
          </p:cNvPr>
          <p:cNvCxnSpPr/>
          <p:nvPr/>
        </p:nvCxnSpPr>
        <p:spPr>
          <a:xfrm>
            <a:off x="7880555" y="3053697"/>
            <a:ext cx="169114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7D009C36-B2A8-4F61-8102-7D5EA03296B3}"/>
              </a:ext>
            </a:extLst>
          </p:cNvPr>
          <p:cNvCxnSpPr/>
          <p:nvPr/>
        </p:nvCxnSpPr>
        <p:spPr>
          <a:xfrm>
            <a:off x="206477" y="4557252"/>
            <a:ext cx="169114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BE7E089F-E5C5-47DD-AF25-1FE5975A41DC}"/>
              </a:ext>
            </a:extLst>
          </p:cNvPr>
          <p:cNvCxnSpPr/>
          <p:nvPr/>
        </p:nvCxnSpPr>
        <p:spPr>
          <a:xfrm>
            <a:off x="8116529" y="5334000"/>
            <a:ext cx="169114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F964CD49-4BB6-4341-BF20-882E07D76B80}"/>
              </a:ext>
            </a:extLst>
          </p:cNvPr>
          <p:cNvCxnSpPr/>
          <p:nvPr/>
        </p:nvCxnSpPr>
        <p:spPr>
          <a:xfrm>
            <a:off x="10299291" y="5442155"/>
            <a:ext cx="169114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3271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4C52E2E-43A9-4BFE-9BB5-1CD7BBF79E59}"/>
              </a:ext>
            </a:extLst>
          </p:cNvPr>
          <p:cNvSpPr/>
          <p:nvPr/>
        </p:nvSpPr>
        <p:spPr>
          <a:xfrm>
            <a:off x="196645" y="256736"/>
            <a:ext cx="1179871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уроков … зашла в класс. В классе не было учеников. … подошла к доске, написала на доске несколько слов и вышла. … шла по пустому коридору. В глубине коридора … услышала разговор двух своих подруг. Подруги ждали ...</a:t>
            </a:r>
            <a:r>
              <a:rPr lang="ru-RU" sz="4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... обрадовалась.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BFFC7FA-372B-4A31-916F-47473DA8645B}"/>
              </a:ext>
            </a:extLst>
          </p:cNvPr>
          <p:cNvSpPr txBox="1"/>
          <p:nvPr/>
        </p:nvSpPr>
        <p:spPr>
          <a:xfrm>
            <a:off x="3218476" y="186285"/>
            <a:ext cx="15829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Галя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B1A31DE-CC5F-4C09-A43B-9C8C6D7C71EB}"/>
              </a:ext>
            </a:extLst>
          </p:cNvPr>
          <p:cNvSpPr txBox="1"/>
          <p:nvPr/>
        </p:nvSpPr>
        <p:spPr>
          <a:xfrm>
            <a:off x="2215283" y="870988"/>
            <a:ext cx="15829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2E364F7-9D31-42AC-8ACC-CE9A0C84E7D5}"/>
              </a:ext>
            </a:extLst>
          </p:cNvPr>
          <p:cNvSpPr txBox="1"/>
          <p:nvPr/>
        </p:nvSpPr>
        <p:spPr>
          <a:xfrm>
            <a:off x="5844370" y="1284852"/>
            <a:ext cx="2531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Девочка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9DB131B-54CD-4AE0-B9C8-A3C35C84C219}"/>
              </a:ext>
            </a:extLst>
          </p:cNvPr>
          <p:cNvSpPr txBox="1"/>
          <p:nvPr/>
        </p:nvSpPr>
        <p:spPr>
          <a:xfrm>
            <a:off x="10609007" y="2774062"/>
            <a:ext cx="15829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26F7037-0026-4E24-A670-2734C3900D6E}"/>
              </a:ext>
            </a:extLst>
          </p:cNvPr>
          <p:cNvSpPr txBox="1"/>
          <p:nvPr/>
        </p:nvSpPr>
        <p:spPr>
          <a:xfrm>
            <a:off x="9837778" y="2634972"/>
            <a:ext cx="1096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её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38E72E3-2E63-4775-AEC6-3E5A2DF688F1}"/>
              </a:ext>
            </a:extLst>
          </p:cNvPr>
          <p:cNvSpPr txBox="1"/>
          <p:nvPr/>
        </p:nvSpPr>
        <p:spPr>
          <a:xfrm>
            <a:off x="6412523" y="2193335"/>
            <a:ext cx="15829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</a:t>
            </a:r>
          </a:p>
        </p:txBody>
      </p:sp>
    </p:spTree>
    <p:extLst>
      <p:ext uri="{BB962C8B-B14F-4D97-AF65-F5344CB8AC3E}">
        <p14:creationId xmlns:p14="http://schemas.microsoft.com/office/powerpoint/2010/main" xmlns="" val="145116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771B41B-FF70-45FC-B7E0-9DD22E6F46D3}"/>
              </a:ext>
            </a:extLst>
          </p:cNvPr>
          <p:cNvPicPr/>
          <p:nvPr/>
        </p:nvPicPr>
        <p:blipFill rotWithShape="1">
          <a:blip r:embed="rId2"/>
          <a:srcRect l="28531" t="28042" r="35979" b="35821"/>
          <a:stretch/>
        </p:blipFill>
        <p:spPr>
          <a:xfrm>
            <a:off x="1083212" y="492369"/>
            <a:ext cx="10055827" cy="5437162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xmlns="" val="1514157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B395EEF-EDDC-41AC-9E2C-150AE76F24D7}"/>
              </a:ext>
            </a:extLst>
          </p:cNvPr>
          <p:cNvPicPr/>
          <p:nvPr/>
        </p:nvPicPr>
        <p:blipFill rotWithShape="1">
          <a:blip r:embed="rId2"/>
          <a:srcRect l="28531" t="63694" r="35979" b="20413"/>
          <a:stretch/>
        </p:blipFill>
        <p:spPr>
          <a:xfrm>
            <a:off x="1477108" y="618978"/>
            <a:ext cx="9207330" cy="2891138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ECC1208-9D3D-45BB-9804-DD37731106CA}"/>
              </a:ext>
            </a:extLst>
          </p:cNvPr>
          <p:cNvPicPr/>
          <p:nvPr/>
        </p:nvPicPr>
        <p:blipFill rotWithShape="1">
          <a:blip r:embed="rId3"/>
          <a:srcRect l="30160" t="65811" r="35361" b="20689"/>
          <a:stretch/>
        </p:blipFill>
        <p:spPr>
          <a:xfrm>
            <a:off x="1139484" y="3488788"/>
            <a:ext cx="9291736" cy="2266864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xmlns="" val="930082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F8A5E33D-0D6D-4148-BFF1-98EC06E3D874}"/>
              </a:ext>
            </a:extLst>
          </p:cNvPr>
          <p:cNvSpPr/>
          <p:nvPr/>
        </p:nvSpPr>
        <p:spPr>
          <a:xfrm>
            <a:off x="2743200" y="0"/>
            <a:ext cx="6096000" cy="69865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бокам пузатого домика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Гигантский растёт молочай.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веранде сидят три гномика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пьют из блюдечек чай.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Один — сердитый-сердитый,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 него огорченье: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Два гнома — такие бандиты! —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Забрали себе все печенье.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будке маленький слон,—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 вместо цепной собаки.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горке гуляют раки,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 них виноградный сезон.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Над крышей висит кривуля,—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Веселая, белая штучка.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Ты не думай, что это кастрюля,—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 тучка…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xmlns="" id="{476C9C06-11DB-4B7C-8B23-543ACB3A879D}"/>
              </a:ext>
            </a:extLst>
          </p:cNvPr>
          <p:cNvCxnSpPr/>
          <p:nvPr/>
        </p:nvCxnSpPr>
        <p:spPr>
          <a:xfrm>
            <a:off x="5230761" y="894735"/>
            <a:ext cx="149450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3FD9FCB9-AF1C-4EFC-90CB-EDD69D554614}"/>
              </a:ext>
            </a:extLst>
          </p:cNvPr>
          <p:cNvCxnSpPr/>
          <p:nvPr/>
        </p:nvCxnSpPr>
        <p:spPr>
          <a:xfrm>
            <a:off x="5230761" y="1007806"/>
            <a:ext cx="149450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21F59CEA-E6AF-4B94-9D09-E905F5361766}"/>
              </a:ext>
            </a:extLst>
          </p:cNvPr>
          <p:cNvCxnSpPr/>
          <p:nvPr/>
        </p:nvCxnSpPr>
        <p:spPr>
          <a:xfrm>
            <a:off x="5043948" y="1273277"/>
            <a:ext cx="149450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0DD68ACB-9781-4677-B4F4-F9F7BAB43DC8}"/>
              </a:ext>
            </a:extLst>
          </p:cNvPr>
          <p:cNvCxnSpPr/>
          <p:nvPr/>
        </p:nvCxnSpPr>
        <p:spPr>
          <a:xfrm>
            <a:off x="5043947" y="1361767"/>
            <a:ext cx="149450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50A302F7-5C9E-4694-B86D-60E632225BBA}"/>
              </a:ext>
            </a:extLst>
          </p:cNvPr>
          <p:cNvCxnSpPr/>
          <p:nvPr/>
        </p:nvCxnSpPr>
        <p:spPr>
          <a:xfrm>
            <a:off x="3898490" y="1759974"/>
            <a:ext cx="149450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969044E1-6F0B-4986-819E-2C5050B7FE9E}"/>
              </a:ext>
            </a:extLst>
          </p:cNvPr>
          <p:cNvCxnSpPr/>
          <p:nvPr/>
        </p:nvCxnSpPr>
        <p:spPr>
          <a:xfrm>
            <a:off x="3898490" y="1838632"/>
            <a:ext cx="149450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6270D74D-4218-416F-BCE4-7468EB057583}"/>
              </a:ext>
            </a:extLst>
          </p:cNvPr>
          <p:cNvCxnSpPr/>
          <p:nvPr/>
        </p:nvCxnSpPr>
        <p:spPr>
          <a:xfrm>
            <a:off x="5348748" y="4719483"/>
            <a:ext cx="149450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BCF83939-D36A-461B-ABD5-8E4277C11292}"/>
              </a:ext>
            </a:extLst>
          </p:cNvPr>
          <p:cNvCxnSpPr/>
          <p:nvPr/>
        </p:nvCxnSpPr>
        <p:spPr>
          <a:xfrm>
            <a:off x="5348748" y="4817806"/>
            <a:ext cx="149450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xmlns="" id="{67247751-6C24-4776-9D0C-4706779A9FD3}"/>
              </a:ext>
            </a:extLst>
          </p:cNvPr>
          <p:cNvCxnSpPr/>
          <p:nvPr/>
        </p:nvCxnSpPr>
        <p:spPr>
          <a:xfrm>
            <a:off x="5166851" y="5584722"/>
            <a:ext cx="149450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xmlns="" id="{AB7CF7B3-5B14-4A2D-80D9-89F92CE48F8A}"/>
              </a:ext>
            </a:extLst>
          </p:cNvPr>
          <p:cNvCxnSpPr/>
          <p:nvPr/>
        </p:nvCxnSpPr>
        <p:spPr>
          <a:xfrm>
            <a:off x="5166850" y="5673213"/>
            <a:ext cx="149450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2919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1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EE16CE-6B87-4CA6-A7A5-F70C3D736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7303" y="2633253"/>
            <a:ext cx="3667431" cy="159149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сид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пь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гул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ют</a:t>
            </a: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вис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 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A6A0A38C-CA7A-4EE1-BD91-F48B11B607B9}"/>
              </a:ext>
            </a:extLst>
          </p:cNvPr>
          <p:cNvSpPr/>
          <p:nvPr/>
        </p:nvSpPr>
        <p:spPr>
          <a:xfrm>
            <a:off x="6302477" y="206477"/>
            <a:ext cx="766917" cy="61943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B84E01C-7E10-4D49-949D-DBC94D830EBF}"/>
              </a:ext>
            </a:extLst>
          </p:cNvPr>
          <p:cNvSpPr/>
          <p:nvPr/>
        </p:nvSpPr>
        <p:spPr>
          <a:xfrm>
            <a:off x="6096000" y="1607573"/>
            <a:ext cx="875071" cy="73808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34432207-582A-49A6-8FDE-205D22BBB6C5}"/>
              </a:ext>
            </a:extLst>
          </p:cNvPr>
          <p:cNvSpPr/>
          <p:nvPr/>
        </p:nvSpPr>
        <p:spPr>
          <a:xfrm>
            <a:off x="5732206" y="2952133"/>
            <a:ext cx="1002891" cy="66613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C2A72DC2-DBF8-47B0-85E3-2D9A299EC7FE}"/>
              </a:ext>
            </a:extLst>
          </p:cNvPr>
          <p:cNvSpPr/>
          <p:nvPr/>
        </p:nvSpPr>
        <p:spPr>
          <a:xfrm>
            <a:off x="6351638" y="4350775"/>
            <a:ext cx="1052052" cy="61451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CD36A3C4-F898-4E73-8AAD-F1251A3DAE2B}"/>
              </a:ext>
            </a:extLst>
          </p:cNvPr>
          <p:cNvSpPr/>
          <p:nvPr/>
        </p:nvSpPr>
        <p:spPr>
          <a:xfrm>
            <a:off x="6007509" y="5796116"/>
            <a:ext cx="963562" cy="61451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419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AD5D8AB-EDC6-4A8B-AC0B-664D75DC6436}"/>
              </a:ext>
            </a:extLst>
          </p:cNvPr>
          <p:cNvSpPr/>
          <p:nvPr/>
        </p:nvSpPr>
        <p:spPr>
          <a:xfrm>
            <a:off x="269966" y="2018304"/>
            <a:ext cx="8673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ea typeface="MS Mincho" panose="02020609040205080304" pitchFamily="49" charset="-128"/>
              </a:rPr>
              <a:t>Например: </a:t>
            </a:r>
            <a:r>
              <a:rPr lang="ru-RU" sz="4800" u="dbl" dirty="0">
                <a:latin typeface="Times New Roman" panose="02020603050405020304" pitchFamily="18" charset="0"/>
                <a:ea typeface="MS Mincho" panose="02020609040205080304" pitchFamily="49" charset="-128"/>
              </a:rPr>
              <a:t>растет </a:t>
            </a:r>
            <a:r>
              <a:rPr lang="ru-RU" sz="4800" dirty="0">
                <a:latin typeface="Times New Roman" panose="02020603050405020304" pitchFamily="18" charset="0"/>
                <a:ea typeface="MS Mincho" panose="02020609040205080304" pitchFamily="49" charset="-128"/>
              </a:rPr>
              <a:t>молочай.</a:t>
            </a:r>
            <a:endParaRPr lang="ru-RU" sz="4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5C3791D-18A1-4AF7-8268-0A9179D6EA80}"/>
              </a:ext>
            </a:extLst>
          </p:cNvPr>
          <p:cNvSpPr txBox="1"/>
          <p:nvPr/>
        </p:nvSpPr>
        <p:spPr>
          <a:xfrm>
            <a:off x="3459638" y="1602805"/>
            <a:ext cx="19136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908D5CD-79E8-426B-8848-02DABF57E5AD}"/>
              </a:ext>
            </a:extLst>
          </p:cNvPr>
          <p:cNvSpPr/>
          <p:nvPr/>
        </p:nvSpPr>
        <p:spPr>
          <a:xfrm>
            <a:off x="269966" y="3504808"/>
            <a:ext cx="117526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u="dbl" dirty="0">
                <a:latin typeface="Times New Roman" panose="02020603050405020304" pitchFamily="18" charset="0"/>
                <a:ea typeface="MS Mincho" panose="02020609040205080304" pitchFamily="49" charset="-128"/>
              </a:rPr>
              <a:t>Пьют</a:t>
            </a:r>
            <a:r>
              <a:rPr lang="ru-RU" sz="5400" dirty="0">
                <a:latin typeface="Times New Roman" panose="02020603050405020304" pitchFamily="18" charset="0"/>
                <a:ea typeface="MS Mincho" panose="02020609040205080304" pitchFamily="49" charset="-128"/>
              </a:rPr>
              <a:t> чай, </a:t>
            </a:r>
            <a:r>
              <a:rPr lang="ru-RU" sz="5400" u="dbl" dirty="0">
                <a:latin typeface="Times New Roman" panose="02020603050405020304" pitchFamily="18" charset="0"/>
                <a:ea typeface="MS Mincho" panose="02020609040205080304" pitchFamily="49" charset="-128"/>
              </a:rPr>
              <a:t>гуляют </a:t>
            </a:r>
            <a:r>
              <a:rPr lang="ru-RU" sz="5400" dirty="0">
                <a:latin typeface="Times New Roman" panose="02020603050405020304" pitchFamily="18" charset="0"/>
                <a:ea typeface="MS Mincho" panose="02020609040205080304" pitchFamily="49" charset="-128"/>
              </a:rPr>
              <a:t>раки, </a:t>
            </a:r>
            <a:r>
              <a:rPr lang="ru-RU" sz="5400" u="dbl" dirty="0">
                <a:latin typeface="Times New Roman" panose="02020603050405020304" pitchFamily="18" charset="0"/>
                <a:ea typeface="MS Mincho" panose="02020609040205080304" pitchFamily="49" charset="-128"/>
              </a:rPr>
              <a:t>висит</a:t>
            </a:r>
            <a:r>
              <a:rPr lang="ru-RU" sz="5400" dirty="0">
                <a:latin typeface="Times New Roman" panose="02020603050405020304" pitchFamily="18" charset="0"/>
                <a:ea typeface="MS Mincho" panose="02020609040205080304" pitchFamily="49" charset="-128"/>
              </a:rPr>
              <a:t> кривуля.  </a:t>
            </a:r>
            <a:endParaRPr lang="ru-RU" sz="5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C2D7CDA-195D-43E1-A53B-15137474E370}"/>
              </a:ext>
            </a:extLst>
          </p:cNvPr>
          <p:cNvSpPr txBox="1"/>
          <p:nvPr/>
        </p:nvSpPr>
        <p:spPr>
          <a:xfrm>
            <a:off x="1048177" y="3134978"/>
            <a:ext cx="1729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52BEC4B-DBBC-43C7-B33E-B99CCC0C5D1B}"/>
              </a:ext>
            </a:extLst>
          </p:cNvPr>
          <p:cNvSpPr txBox="1"/>
          <p:nvPr/>
        </p:nvSpPr>
        <p:spPr>
          <a:xfrm>
            <a:off x="3664561" y="3100946"/>
            <a:ext cx="19136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72CCE06-68F6-46E4-931F-81A06E36A405}"/>
              </a:ext>
            </a:extLst>
          </p:cNvPr>
          <p:cNvSpPr txBox="1"/>
          <p:nvPr/>
        </p:nvSpPr>
        <p:spPr>
          <a:xfrm>
            <a:off x="7492625" y="3089309"/>
            <a:ext cx="19136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</a:t>
            </a:r>
          </a:p>
        </p:txBody>
      </p:sp>
    </p:spTree>
    <p:extLst>
      <p:ext uri="{BB962C8B-B14F-4D97-AF65-F5344CB8AC3E}">
        <p14:creationId xmlns:p14="http://schemas.microsoft.com/office/powerpoint/2010/main" xmlns="" val="1324780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174</TotalTime>
  <Words>478</Words>
  <Application>Microsoft Office PowerPoint</Application>
  <PresentationFormat>Произвольный</PresentationFormat>
  <Paragraphs>83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УРОК РУССКОГО ЯЗЫКА  Тема: Спряжение. Ударные и безударные личные окончания. </vt:lpstr>
      <vt:lpstr> Тема.  Спряжение. Ударные и безударные личные окончания глагола. </vt:lpstr>
      <vt:lpstr>После уроков Галя зашла в класс. В классе не было учеников. Галя подошла к доске, написала на доске несколько слов и вышла. Галя шла по пустому коридору. В глубине коридора Галя услышала разговор двух своих подруг. Подруги ждали Галю. Галя обрадовалась.</vt:lpstr>
      <vt:lpstr>Слайд 4</vt:lpstr>
      <vt:lpstr>Слайд 5</vt:lpstr>
      <vt:lpstr>Слайд 6</vt:lpstr>
      <vt:lpstr>Слайд 7</vt:lpstr>
      <vt:lpstr>растёт сидят пьют гуляют висит  </vt:lpstr>
      <vt:lpstr>Слайд 9</vt:lpstr>
      <vt:lpstr>1. Ты заглядываешь ко мне и  видишь тетрадь, дневник и книгу. 2. Он хвастается и гордится тетрадью, дневником и книгой.  </vt:lpstr>
      <vt:lpstr>1. Видишь тетрадь, дневник и книгу.  2. Хвастается и гордится тетрадью, дневником и книгой. 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Здравствуйте, ребята!</dc:title>
  <dc:creator>user</dc:creator>
  <cp:lastModifiedBy>1</cp:lastModifiedBy>
  <cp:revision>22</cp:revision>
  <dcterms:created xsi:type="dcterms:W3CDTF">2019-09-27T17:46:48Z</dcterms:created>
  <dcterms:modified xsi:type="dcterms:W3CDTF">2022-11-12T20:20:53Z</dcterms:modified>
</cp:coreProperties>
</file>