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330" r:id="rId3"/>
    <p:sldId id="331" r:id="rId4"/>
    <p:sldId id="332" r:id="rId5"/>
    <p:sldId id="313" r:id="rId6"/>
    <p:sldId id="316" r:id="rId7"/>
    <p:sldId id="327" r:id="rId8"/>
    <p:sldId id="335" r:id="rId9"/>
    <p:sldId id="336" r:id="rId10"/>
    <p:sldId id="329" r:id="rId11"/>
    <p:sldId id="320" r:id="rId12"/>
    <p:sldId id="321" r:id="rId13"/>
    <p:sldId id="322" r:id="rId14"/>
    <p:sldId id="323" r:id="rId15"/>
    <p:sldId id="314" r:id="rId16"/>
    <p:sldId id="324" r:id="rId17"/>
  </p:sldIdLst>
  <p:sldSz cx="9906000" cy="6858000" type="A4"/>
  <p:notesSz cx="6669088" cy="9928225"/>
  <p:defaultTextStyle>
    <a:defPPr>
      <a:defRPr lang="ru-RU"/>
    </a:defPPr>
    <a:lvl1pPr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73075" indent="-15875"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52500" indent="-38100"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431925" indent="-60325"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909763" indent="-80963"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372929"/>
    <a:srgbClr val="FFFF00"/>
    <a:srgbClr val="2323E3"/>
    <a:srgbClr val="FFCC00"/>
    <a:srgbClr val="9966FF"/>
    <a:srgbClr val="9933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69" autoAdjust="0"/>
    <p:restoredTop sz="98243" autoAdjust="0"/>
  </p:normalViewPr>
  <p:slideViewPr>
    <p:cSldViewPr>
      <p:cViewPr varScale="1">
        <p:scale>
          <a:sx n="119" d="100"/>
          <a:sy n="119" d="100"/>
        </p:scale>
        <p:origin x="-462" y="-1170"/>
      </p:cViewPr>
      <p:guideLst>
        <p:guide orient="horz" pos="799"/>
        <p:guide orient="horz" pos="4169"/>
        <p:guide pos="6033"/>
        <p:guide pos="2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663" y="0"/>
            <a:ext cx="28908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7114DBF-DF39-43E5-972F-5FE3643B0178}" type="datetimeFigureOut">
              <a:rPr lang="ru-RU"/>
              <a:pPr>
                <a:defRPr/>
              </a:pPr>
              <a:t>11.02.2019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47700" y="746125"/>
            <a:ext cx="537368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663" y="9429750"/>
            <a:ext cx="2890837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DD72E4F-7981-406E-9D22-4807E47B0B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73075"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52500"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431925"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909763"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393100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1722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0342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8961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5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4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3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1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A2B9E-2120-4EFE-AE65-74A6C6743D71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8DC76-C66A-43AF-8E37-CFFFACF9E9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36FD4-21ED-4401-9121-20D66EBE77F8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D39E2-E4C6-4B1F-8F87-64F0A02DFA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71A69-35E8-4F3A-8FD5-1877B21E2108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CB649-11A3-4107-93E5-7760A07547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95055" y="274411"/>
            <a:ext cx="8915892" cy="58522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78085-B525-432D-985F-F01769B93A79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254F1-A630-4780-BB6F-B9E5F512C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B10EB6A-C6D2-4247-81AF-16B5D965902D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808C44F-F413-454E-9291-D2BFE09789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B79B6EF-480A-43BC-A175-B5CDB40917FE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EE29F8C-334F-4E3A-8596-2222E1885C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9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67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6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5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3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2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4373124-9DE9-4D7F-AE1F-FC870818117D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695DD91-8E04-432A-8618-51A9E6202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F11F0F8-C4F5-435B-8A49-C1A2CAE06AC4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8EAA68-934B-401A-B7AD-B25469AFC4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3B97897-141B-4CFE-9B88-B1AED6C88529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97738B3-3782-4D8C-9B04-6C037DA495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E342411-9BA2-4A65-9449-CF8B8185240A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6A34D57-BAE3-4E22-B0A3-7AAB2A2EA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D964E51-C3C7-46D0-9EAD-E7620942BC70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F00305B-5703-4197-9816-E881B74087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1C4F2-CEC1-4747-A40C-2C1B1B3AFEA5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C068A-A268-410B-B841-27B6820E3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18C6528-29B6-4A0C-BD53-EF186FC744E3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9C97D10-9DC6-4733-B508-962F5A43D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78908" indent="0">
              <a:buNone/>
              <a:defRPr sz="2900"/>
            </a:lvl2pPr>
            <a:lvl3pPr marL="957816" indent="0">
              <a:buNone/>
              <a:defRPr sz="2500"/>
            </a:lvl3pPr>
            <a:lvl4pPr marL="1436724" indent="0">
              <a:buNone/>
              <a:defRPr sz="2100"/>
            </a:lvl4pPr>
            <a:lvl5pPr marL="1915631" indent="0">
              <a:buNone/>
              <a:defRPr sz="2100"/>
            </a:lvl5pPr>
            <a:lvl6pPr marL="2394539" indent="0">
              <a:buNone/>
              <a:defRPr sz="2100"/>
            </a:lvl6pPr>
            <a:lvl7pPr marL="2873447" indent="0">
              <a:buNone/>
              <a:defRPr sz="2100"/>
            </a:lvl7pPr>
            <a:lvl8pPr marL="3352355" indent="0">
              <a:buNone/>
              <a:defRPr sz="2100"/>
            </a:lvl8pPr>
            <a:lvl9pPr marL="3831263" indent="0">
              <a:buNone/>
              <a:defRPr sz="21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043D83B-36E3-474F-9FBB-E72414E92AC4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44D4277-D4A5-4F7F-8005-21FAFEA442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EE07E18-E460-4E71-8A9C-D8113A50C92E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9B47035-FD26-4916-BE4E-A065051F65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9A6851D-B10F-4EAB-A108-A612A2AC5B06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55E7882-3E72-4931-9CAF-FD696F408D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6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58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4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3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1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03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289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A017A-01AB-42E2-88A8-64383A4DE5DA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06045-3978-4889-8B60-C570FC605F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E9E83-917A-462B-83DE-E51F3DE43B59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D52EB-53BA-40E1-8A1B-45B30F8C7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621" indent="0">
              <a:buNone/>
              <a:defRPr sz="2100" b="1"/>
            </a:lvl2pPr>
            <a:lvl3pPr marL="957240" indent="0">
              <a:buNone/>
              <a:defRPr sz="1900" b="1"/>
            </a:lvl3pPr>
            <a:lvl4pPr marL="1435860" indent="0">
              <a:buNone/>
              <a:defRPr sz="1600" b="1"/>
            </a:lvl4pPr>
            <a:lvl5pPr marL="1914481" indent="0">
              <a:buNone/>
              <a:defRPr sz="1600" b="1"/>
            </a:lvl5pPr>
            <a:lvl6pPr marL="2393100" indent="0">
              <a:buNone/>
              <a:defRPr sz="1600" b="1"/>
            </a:lvl6pPr>
            <a:lvl7pPr marL="2871722" indent="0">
              <a:buNone/>
              <a:defRPr sz="1600" b="1"/>
            </a:lvl7pPr>
            <a:lvl8pPr marL="3350342" indent="0">
              <a:buNone/>
              <a:defRPr sz="1600" b="1"/>
            </a:lvl8pPr>
            <a:lvl9pPr marL="38289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621" indent="0">
              <a:buNone/>
              <a:defRPr sz="2100" b="1"/>
            </a:lvl2pPr>
            <a:lvl3pPr marL="957240" indent="0">
              <a:buNone/>
              <a:defRPr sz="1900" b="1"/>
            </a:lvl3pPr>
            <a:lvl4pPr marL="1435860" indent="0">
              <a:buNone/>
              <a:defRPr sz="1600" b="1"/>
            </a:lvl4pPr>
            <a:lvl5pPr marL="1914481" indent="0">
              <a:buNone/>
              <a:defRPr sz="1600" b="1"/>
            </a:lvl5pPr>
            <a:lvl6pPr marL="2393100" indent="0">
              <a:buNone/>
              <a:defRPr sz="1600" b="1"/>
            </a:lvl6pPr>
            <a:lvl7pPr marL="2871722" indent="0">
              <a:buNone/>
              <a:defRPr sz="1600" b="1"/>
            </a:lvl7pPr>
            <a:lvl8pPr marL="3350342" indent="0">
              <a:buNone/>
              <a:defRPr sz="1600" b="1"/>
            </a:lvl8pPr>
            <a:lvl9pPr marL="38289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593FE-D2DB-4029-849A-AE4EFF928D48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81005-5BF7-469F-BB98-EF9FB8A7CA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5E2EB-B693-4906-90A5-5AB1FE986123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ED38F-5EB0-4A59-AA4D-3139C4E0F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B87A3-B0AF-4D6F-B148-4A2E0D603218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EF3B0-48BA-47C9-85F0-B22C567608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1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621" indent="0">
              <a:buNone/>
              <a:defRPr sz="1300"/>
            </a:lvl2pPr>
            <a:lvl3pPr marL="957240" indent="0">
              <a:buNone/>
              <a:defRPr sz="1000"/>
            </a:lvl3pPr>
            <a:lvl4pPr marL="1435860" indent="0">
              <a:buNone/>
              <a:defRPr sz="1000"/>
            </a:lvl4pPr>
            <a:lvl5pPr marL="1914481" indent="0">
              <a:buNone/>
              <a:defRPr sz="1000"/>
            </a:lvl5pPr>
            <a:lvl6pPr marL="2393100" indent="0">
              <a:buNone/>
              <a:defRPr sz="1000"/>
            </a:lvl6pPr>
            <a:lvl7pPr marL="2871722" indent="0">
              <a:buNone/>
              <a:defRPr sz="1000"/>
            </a:lvl7pPr>
            <a:lvl8pPr marL="3350342" indent="0">
              <a:buNone/>
              <a:defRPr sz="1000"/>
            </a:lvl8pPr>
            <a:lvl9pPr marL="38289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BD053-09C9-44D5-A358-8CACCC382088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6E10B-8544-43FD-BF58-FE673993C2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lIns="95722" tIns="47862" rIns="95722" bIns="47862" rtlCol="0">
            <a:normAutofit/>
          </a:bodyPr>
          <a:lstStyle>
            <a:lvl1pPr marL="0" indent="0">
              <a:buNone/>
              <a:defRPr sz="3400"/>
            </a:lvl1pPr>
            <a:lvl2pPr marL="478621" indent="0">
              <a:buNone/>
              <a:defRPr sz="2900"/>
            </a:lvl2pPr>
            <a:lvl3pPr marL="957240" indent="0">
              <a:buNone/>
              <a:defRPr sz="2500"/>
            </a:lvl3pPr>
            <a:lvl4pPr marL="1435860" indent="0">
              <a:buNone/>
              <a:defRPr sz="2100"/>
            </a:lvl4pPr>
            <a:lvl5pPr marL="1914481" indent="0">
              <a:buNone/>
              <a:defRPr sz="2100"/>
            </a:lvl5pPr>
            <a:lvl6pPr marL="2393100" indent="0">
              <a:buNone/>
              <a:defRPr sz="2100"/>
            </a:lvl6pPr>
            <a:lvl7pPr marL="2871722" indent="0">
              <a:buNone/>
              <a:defRPr sz="2100"/>
            </a:lvl7pPr>
            <a:lvl8pPr marL="3350342" indent="0">
              <a:buNone/>
              <a:defRPr sz="2100"/>
            </a:lvl8pPr>
            <a:lvl9pPr marL="3828961" indent="0">
              <a:buNone/>
              <a:defRPr sz="21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621" indent="0">
              <a:buNone/>
              <a:defRPr sz="1300"/>
            </a:lvl2pPr>
            <a:lvl3pPr marL="957240" indent="0">
              <a:buNone/>
              <a:defRPr sz="1000"/>
            </a:lvl3pPr>
            <a:lvl4pPr marL="1435860" indent="0">
              <a:buNone/>
              <a:defRPr sz="1000"/>
            </a:lvl4pPr>
            <a:lvl5pPr marL="1914481" indent="0">
              <a:buNone/>
              <a:defRPr sz="1000"/>
            </a:lvl5pPr>
            <a:lvl6pPr marL="2393100" indent="0">
              <a:buNone/>
              <a:defRPr sz="1000"/>
            </a:lvl6pPr>
            <a:lvl7pPr marL="2871722" indent="0">
              <a:buNone/>
              <a:defRPr sz="1000"/>
            </a:lvl7pPr>
            <a:lvl8pPr marL="3350342" indent="0">
              <a:buNone/>
              <a:defRPr sz="1000"/>
            </a:lvl8pPr>
            <a:lvl9pPr marL="38289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DF313-8BD6-4AC1-AEA5-5CA5FD05CE79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01402-F348-4B73-A714-DD75ABC4F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95300" y="6356350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 defTabSz="953744">
              <a:defRPr sz="1300">
                <a:solidFill>
                  <a:srgbClr val="898989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0072D54-4AAE-43B0-A83F-898C90F5BC0A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384550" y="6356350"/>
            <a:ext cx="3136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 algn="ctr" defTabSz="953744">
              <a:defRPr sz="1300">
                <a:solidFill>
                  <a:srgbClr val="898989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7099300" y="6356350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 algn="r" defTabSz="953744">
              <a:defRPr sz="1300">
                <a:solidFill>
                  <a:srgbClr val="898989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6370042-A0D7-436A-8516-74FCF70D2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52500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defTabSz="9525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2pPr>
      <a:lvl3pPr algn="ctr" defTabSz="9525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3pPr>
      <a:lvl4pPr algn="ctr" defTabSz="9525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4pPr>
      <a:lvl5pPr algn="ctr" defTabSz="9525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5pPr>
      <a:lvl6pPr marL="478677" algn="ctr" defTabSz="955694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57356" algn="ctr" defTabSz="955694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436033" algn="ctr" defTabSz="955694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914712" algn="ctr" defTabSz="955694" rtl="0" eaLnBrk="1" fontAlgn="base" hangingPunct="1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354013" indent="-354013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71525" indent="-292100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90625" indent="-233363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68463" indent="-233363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149475" indent="-233363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632410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1031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89653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8272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62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24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86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448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310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1722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0342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896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D8AE493-C575-427C-A862-8F25C335B55D}" type="datetimeFigureOut">
              <a:rPr lang="ru-RU"/>
              <a:pPr>
                <a:defRPr/>
              </a:pPr>
              <a:t>11.02.2019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278ABF7-61A5-40A3-AC83-2D98717ADF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6975" indent="-23812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4813" indent="-23812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993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01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09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717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08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16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24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31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39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447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355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263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4"/>
          <p:cNvSpPr txBox="1">
            <a:spLocks noChangeArrowheads="1"/>
          </p:cNvSpPr>
          <p:nvPr/>
        </p:nvSpPr>
        <p:spPr bwMode="auto">
          <a:xfrm>
            <a:off x="0" y="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endParaRPr lang="ru-RU" sz="15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4488" y="981075"/>
            <a:ext cx="2928937" cy="15732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-519113" y="333375"/>
            <a:ext cx="9998076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/>
              <a:t>                           СОГЛАСОВАНО                                                  УТВЕРЖДЕНО</a:t>
            </a:r>
            <a:endParaRPr lang="ru-RU"/>
          </a:p>
          <a:p>
            <a:r>
              <a:rPr lang="ru-RU"/>
              <a:t>                        Начальник отдела ГО ЧС                                       Председатель КЧС и ОПБ </a:t>
            </a:r>
          </a:p>
          <a:p>
            <a:r>
              <a:rPr lang="ru-RU"/>
              <a:t>                        администрации  МР                                                администрации МР </a:t>
            </a:r>
          </a:p>
          <a:p>
            <a:r>
              <a:rPr lang="ru-RU"/>
              <a:t>                        «Каякентский район»                                              «Каякентский район» </a:t>
            </a:r>
          </a:p>
          <a:p>
            <a:r>
              <a:rPr lang="ru-RU"/>
              <a:t>                       _________ Муртазалиев А.К.                                   ____________ Алациев Д.М.</a:t>
            </a:r>
          </a:p>
          <a:p>
            <a:r>
              <a:rPr lang="ru-RU"/>
              <a:t>                       «    »                        20__г.                                         «    »                         20__г.</a:t>
            </a:r>
          </a:p>
          <a:p>
            <a:pPr eaLnBrk="0" hangingPunct="0"/>
            <a:endParaRPr lang="ru-RU"/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273050" y="2349500"/>
            <a:ext cx="180848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/>
              <a:t>                                 </a:t>
            </a:r>
            <a:r>
              <a:rPr lang="ru-RU" b="1" u="sng"/>
              <a:t> ЛИСТ СОГЛАСОВАНИЯ ПАСПОРТА БЕЗОПАСНОСТИ </a:t>
            </a:r>
          </a:p>
          <a:p>
            <a:endParaRPr lang="ru-RU"/>
          </a:p>
          <a:p>
            <a:r>
              <a:rPr lang="ru-RU"/>
              <a:t>Начальник отдела г.Избербаш                                         Начальник ОМВД России по                                                                                                                    </a:t>
            </a:r>
          </a:p>
          <a:p>
            <a:r>
              <a:rPr lang="ru-RU"/>
              <a:t> УФСБ по РД                                                                       Каякентскому району</a:t>
            </a:r>
          </a:p>
          <a:p>
            <a:r>
              <a:rPr lang="ru-RU"/>
              <a:t> полковник                                                                          п/п-к полиции                                                                                                                                                       ________ Нухкадиев М.К.                                                                  _________ Абусаламов Т.А.</a:t>
            </a:r>
          </a:p>
          <a:p>
            <a:r>
              <a:rPr lang="ru-RU"/>
              <a:t>«   »                         20__г.                                                 «   »                                20__г.</a:t>
            </a:r>
          </a:p>
          <a:p>
            <a:endParaRPr lang="ru-RU"/>
          </a:p>
          <a:p>
            <a:endParaRPr lang="ru-RU"/>
          </a:p>
          <a:p>
            <a:r>
              <a:rPr lang="ru-RU"/>
              <a:t>Начальник ОНД и ПР № 9 УНД и ПР                              Начальник отдела образования                                                            </a:t>
            </a:r>
          </a:p>
          <a:p>
            <a:r>
              <a:rPr lang="ru-RU"/>
              <a:t>ГУ МЧС России по РД                                                      администрации МР                                                                                                     </a:t>
            </a:r>
          </a:p>
          <a:p>
            <a:r>
              <a:rPr lang="ru-RU"/>
              <a:t>________ Алискендеров М.Д.                                         «Каякентский район»                                     </a:t>
            </a:r>
          </a:p>
          <a:p>
            <a:r>
              <a:rPr lang="ru-RU"/>
              <a:t>«   »                          20__г.                                               ___________ Рашидов М.Р.</a:t>
            </a:r>
          </a:p>
          <a:p>
            <a:r>
              <a:rPr lang="ru-RU"/>
              <a:t>                                                                                          «   »                                20__г.</a:t>
            </a:r>
          </a:p>
          <a:p>
            <a:pPr eaLnBrk="0" hangingPunct="0"/>
            <a:endParaRPr lang="ru-RU"/>
          </a:p>
        </p:txBody>
      </p:sp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-735013" y="-2043113"/>
          <a:ext cx="10641013" cy="7775576"/>
        </p:xfrm>
        <a:graphic>
          <a:graphicData uri="http://schemas.openxmlformats.org/presentationml/2006/ole">
            <p:oleObj spid="_x0000_s27654" name="Документ" r:id="rId3" imgW="7770104" imgH="617952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63" name="Group 35"/>
          <p:cNvGraphicFramePr>
            <a:graphicFrameLocks noGrp="1"/>
          </p:cNvGraphicFramePr>
          <p:nvPr/>
        </p:nvGraphicFramePr>
        <p:xfrm>
          <a:off x="93663" y="998538"/>
          <a:ext cx="9720262" cy="5795962"/>
        </p:xfrm>
        <a:graphic>
          <a:graphicData uri="http://schemas.openxmlformats.org/drawingml/2006/table">
            <a:tbl>
              <a:tblPr/>
              <a:tblGrid>
                <a:gridCol w="610865"/>
                <a:gridCol w="5692928"/>
                <a:gridCol w="3416470"/>
              </a:tblGrid>
              <a:tr h="634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6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здания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6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огнестойкости здания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степень огнестойкости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находящихся людей в здании: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дневное время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ночное время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26.  детей  136 чел.;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73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4.6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и конструктивные особенности здания: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этажность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высота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 (геометрические)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подвала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чердака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 этажа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1- этажное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11,7х25 и 8,3х21 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8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конструкции: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Наружные стены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мин. (потеря огнестойкости)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мин. (потеря несущей 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6895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Оперативно-технические характеристики объекта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22"/>
          <p:cNvGraphicFramePr>
            <a:graphicFrameLocks noGrp="1"/>
          </p:cNvGraphicFramePr>
          <p:nvPr/>
        </p:nvGraphicFramePr>
        <p:xfrm>
          <a:off x="96838" y="1000125"/>
          <a:ext cx="9713912" cy="5765800"/>
        </p:xfrm>
        <a:graphic>
          <a:graphicData uri="http://schemas.openxmlformats.org/drawingml/2006/table">
            <a:tbl>
              <a:tblPr/>
              <a:tblGrid>
                <a:gridCol w="608432"/>
                <a:gridCol w="5688632"/>
                <a:gridCol w="3416396"/>
              </a:tblGrid>
              <a:tr h="6294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00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5.1.5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целостнотсти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мин. (потеря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целостнотсти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35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материалы: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умеренногорючие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умереннораспространяемые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8931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Оперативно-технические характеристики объекта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7"/>
          <p:cNvGraphicFramePr>
            <a:graphicFrameLocks noGrp="1"/>
          </p:cNvGraphicFramePr>
          <p:nvPr/>
        </p:nvGraphicFramePr>
        <p:xfrm>
          <a:off x="71438" y="987425"/>
          <a:ext cx="9753600" cy="5810250"/>
        </p:xfrm>
        <a:graphic>
          <a:graphicData uri="http://schemas.openxmlformats.org/drawingml/2006/table">
            <a:tbl>
              <a:tblPr/>
              <a:tblGrid>
                <a:gridCol w="612832"/>
                <a:gridCol w="5730943"/>
                <a:gridCol w="3409548"/>
              </a:tblGrid>
              <a:tr h="6539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2060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5.2.4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нормальногорючие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умеренноопасные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и вид противопожарных преград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Пути эвакуации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Дверные и оконные проемы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0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Места отключения электроэнергии, вентиляции, дымоудаления.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Электроэнергия от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электрощитовой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 есть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0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элементы опасности для людей при пожаре.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Отравление СО и продуктами разложения, воздействие высокой температуры, обрушение конструкций.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167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10.4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Противопожарное водоснабжение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пожарных водоемов, их емкость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пожарный водопровод, его вид, расход воды;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гидрантов;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наличие и количество внутренних пожарных кранов;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995" name="Rectangle 4"/>
          <p:cNvSpPr txBox="1">
            <a:spLocks noChangeArrowheads="1"/>
          </p:cNvSpPr>
          <p:nvPr/>
        </p:nvSpPr>
        <p:spPr bwMode="auto">
          <a:xfrm>
            <a:off x="0" y="0"/>
            <a:ext cx="9906000" cy="89852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  <p:sp>
        <p:nvSpPr>
          <p:cNvPr id="40996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Оперативно-технические характеристики объекта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26"/>
          <p:cNvGraphicFramePr>
            <a:graphicFrameLocks noGrp="1"/>
          </p:cNvGraphicFramePr>
          <p:nvPr/>
        </p:nvGraphicFramePr>
        <p:xfrm>
          <a:off x="63500" y="989013"/>
          <a:ext cx="9777413" cy="2486025"/>
        </p:xfrm>
        <a:graphic>
          <a:graphicData uri="http://schemas.openxmlformats.org/drawingml/2006/table">
            <a:tbl>
              <a:tblPr/>
              <a:tblGrid>
                <a:gridCol w="610356"/>
                <a:gridCol w="5686584"/>
                <a:gridCol w="3480660"/>
              </a:tblGrid>
              <a:tr h="6394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99057" marR="99057"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99057" marR="99057"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99057" marR="99057"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90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10.7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-тип соединения и диаметр внутренних пожарных кранов;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требуемый расход воды на нужды пожаротушения: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способы подачи воды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 л/с.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автоцистерны: с установкой на ПГ-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10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м.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01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Помещения с наличием взрывоопасных веществ и материалов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6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устройств автоматического пожаротушения и автоматической пожарной сигнализации 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Автоматическая пожарная сигнализация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(гранит -3, дымовая)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031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Пожарно-тактическая характеристика объекта </a:t>
            </a:r>
            <a:endParaRPr lang="ru-RU" sz="2000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543050"/>
            <a:endParaRPr lang="ru-RU" sz="2000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76"/>
          <p:cNvGraphicFramePr>
            <a:graphicFrameLocks/>
          </p:cNvGraphicFramePr>
          <p:nvPr/>
        </p:nvGraphicFramePr>
        <p:xfrm>
          <a:off x="128588" y="1022350"/>
          <a:ext cx="9648825" cy="4325938"/>
        </p:xfrm>
        <a:graphic>
          <a:graphicData uri="http://schemas.openxmlformats.org/drawingml/2006/table">
            <a:tbl>
              <a:tblPr/>
              <a:tblGrid>
                <a:gridCol w="602975"/>
                <a:gridCol w="2187311"/>
                <a:gridCol w="3178436"/>
                <a:gridCol w="3680103"/>
              </a:tblGrid>
              <a:tr h="528409">
                <a:tc>
                  <a:txBody>
                    <a:bodyPr/>
                    <a:lstStyle/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7938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ДАТА ПРОВЕРКИ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ПРОВЕРЯЮЩИЙ ОРГАН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ВЫНЕСЕННОЕ РЕШЕНИЕ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marL="539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11-25 мая  2015 год (Плановая)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Территориальный отдел управления ФС по надзору в сфере защиты прав потребителей  и благополучия человека по РД в г.Избербаш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12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175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365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339">
                <a:tc>
                  <a:txBody>
                    <a:bodyPr/>
                    <a:lstStyle/>
                    <a:p>
                      <a:pPr marL="4445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339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206">
                <a:tc>
                  <a:txBody>
                    <a:bodyPr/>
                    <a:lstStyle/>
                    <a:p>
                      <a:pPr marL="492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175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7516" marR="27516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5129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Лист учёта проверки надзорными органами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4"/>
          <p:cNvSpPr txBox="1">
            <a:spLocks noChangeArrowheads="1"/>
          </p:cNvSpPr>
          <p:nvPr/>
        </p:nvSpPr>
        <p:spPr bwMode="auto">
          <a:xfrm>
            <a:off x="0" y="0"/>
            <a:ext cx="9906000" cy="1016000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20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Декларация пожарной безопасности</a:t>
            </a:r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6082" name="Picture 2" descr="C:\Users\User\Desktop\Декларация пож.безоспасности.jpg"/>
          <p:cNvPicPr>
            <a:picLocks noChangeAspect="1" noChangeArrowheads="1"/>
          </p:cNvPicPr>
          <p:nvPr/>
        </p:nvPicPr>
        <p:blipFill>
          <a:blip r:embed="rId2"/>
          <a:srcRect t="20602"/>
          <a:stretch>
            <a:fillRect/>
          </a:stretch>
        </p:blipFill>
        <p:spPr bwMode="auto">
          <a:xfrm>
            <a:off x="-87313" y="1412875"/>
            <a:ext cx="999331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36538" y="1125538"/>
          <a:ext cx="9469437" cy="3176587"/>
        </p:xfrm>
        <a:graphic>
          <a:graphicData uri="http://schemas.openxmlformats.org/drawingml/2006/table">
            <a:tbl>
              <a:tblPr/>
              <a:tblGrid>
                <a:gridCol w="8813800"/>
                <a:gridCol w="655637"/>
              </a:tblGrid>
              <a:tr h="506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1016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3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Космический снимок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Схема  расположения объекта на местности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расположения объекта на местности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План-эвакуации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7-9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3810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чердака объекта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10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810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Оперативно-технические характеристики объекта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11-14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810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Лист учета проверки надзорными органами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3810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Декларация пожарной безопасности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16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6"/>
          <p:cNvPicPr>
            <a:picLocks noChangeAspect="1" noChangeArrowheads="1"/>
          </p:cNvPicPr>
          <p:nvPr/>
        </p:nvPicPr>
        <p:blipFill>
          <a:blip r:embed="rId2"/>
          <a:srcRect l="15894" t="30144" r="7321" b="17000"/>
          <a:stretch>
            <a:fillRect/>
          </a:stretch>
        </p:blipFill>
        <p:spPr bwMode="auto">
          <a:xfrm>
            <a:off x="0" y="836613"/>
            <a:ext cx="1144588" cy="554037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698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КОСМИЧЕСКИЙ СНИМОК</a:t>
            </a:r>
          </a:p>
        </p:txBody>
      </p:sp>
      <p:sp>
        <p:nvSpPr>
          <p:cNvPr id="3" name="Прямоугольник 2"/>
          <p:cNvSpPr/>
          <p:nvPr/>
        </p:nvSpPr>
        <p:spPr>
          <a:xfrm rot="1318795">
            <a:off x="4919663" y="3938588"/>
            <a:ext cx="792162" cy="9810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3744">
              <a:defRPr/>
            </a:pPr>
            <a:endParaRPr lang="ru-RU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/>
          <a:srcRect l="1825" t="14662" r="83492" b="79681"/>
          <a:stretch>
            <a:fillRect/>
          </a:stretch>
        </p:blipFill>
        <p:spPr bwMode="auto">
          <a:xfrm>
            <a:off x="5173663" y="3235325"/>
            <a:ext cx="2349500" cy="565150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701" name="Рисунок 5" descr="C:\Users\User\Desktop\космос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" y="1052513"/>
            <a:ext cx="9504363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5" descr="C:\Users\User\Desktop\космос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050" y="1052513"/>
            <a:ext cx="9504363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50" name="Group 142"/>
          <p:cNvGraphicFramePr>
            <a:graphicFrameLocks noGrp="1"/>
          </p:cNvGraphicFramePr>
          <p:nvPr/>
        </p:nvGraphicFramePr>
        <p:xfrm>
          <a:off x="0" y="5876925"/>
          <a:ext cx="9896475" cy="1193800"/>
        </p:xfrm>
        <a:graphic>
          <a:graphicData uri="http://schemas.openxmlformats.org/drawingml/2006/table">
            <a:tbl>
              <a:tblPr/>
              <a:tblGrid>
                <a:gridCol w="879720"/>
                <a:gridCol w="879720"/>
                <a:gridCol w="813392"/>
                <a:gridCol w="616153"/>
                <a:gridCol w="1085688"/>
                <a:gridCol w="907649"/>
                <a:gridCol w="1745477"/>
                <a:gridCol w="1741986"/>
                <a:gridCol w="1227072"/>
              </a:tblGrid>
              <a:tr h="174654">
                <a:tc gridSpan="9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ОБЩАЯ ИНФОРМАЦИЯ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516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Год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постр-ки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послед. кап. ремонта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Кол-во этажей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Общ.выс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Размеры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геометрич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(Жилого здания)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Общ.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площ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компл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Среднее количество нахождения людей / персонала в здании (чел.)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людей / персонала находящихся в здании круглосуточно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выходов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53004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1954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2009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м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25х11,7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8.3х21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496,7  м</a:t>
                      </a:r>
                      <a:r>
                        <a:rPr kumimoji="0" lang="ru-RU" sz="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136/26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30755" name="Picture 76"/>
          <p:cNvPicPr>
            <a:picLocks noChangeAspect="1" noChangeArrowheads="1"/>
          </p:cNvPicPr>
          <p:nvPr/>
        </p:nvPicPr>
        <p:blipFill>
          <a:blip r:embed="rId2"/>
          <a:srcRect l="15894" t="30144" r="7321" b="17000"/>
          <a:stretch>
            <a:fillRect/>
          </a:stretch>
        </p:blipFill>
        <p:spPr bwMode="auto">
          <a:xfrm>
            <a:off x="0" y="908050"/>
            <a:ext cx="1144588" cy="554038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" name="TextBox 36"/>
          <p:cNvSpPr txBox="1">
            <a:spLocks noChangeArrowheads="1"/>
          </p:cNvSpPr>
          <p:nvPr/>
        </p:nvSpPr>
        <p:spPr bwMode="auto">
          <a:xfrm>
            <a:off x="6248400" y="3284538"/>
            <a:ext cx="3394075" cy="2130425"/>
          </a:xfrm>
          <a:prstGeom prst="rect">
            <a:avLst/>
          </a:prstGeom>
          <a:solidFill>
            <a:srgbClr val="D9D9D9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>
            <a:spAutoFit/>
          </a:bodyPr>
          <a:lstStyle>
            <a:defPPr>
              <a:defRPr lang="ru-RU"/>
            </a:defPPr>
            <a:lvl1pPr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5000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76350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916113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555875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населенного пункта:</a:t>
            </a:r>
          </a:p>
          <a:p>
            <a:pPr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площадь территории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–333.349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км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количество проживающего населения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– 6200 чел. </a:t>
            </a:r>
          </a:p>
          <a:p>
            <a:pPr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(из них детей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2400) 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количество домов –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1454 (из них нежилых 0);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социально-значимых объектов –8 ;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администр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1;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д/к – 1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детский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сад –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>
              <a:buFontTx/>
              <a:buChar char="-"/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школы – 1</a:t>
            </a:r>
          </a:p>
          <a:p>
            <a:pPr>
              <a:buFontTx/>
              <a:buChar char="-"/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спорт.школа-1</a:t>
            </a:r>
          </a:p>
          <a:p>
            <a:pPr>
              <a:buFontTx/>
              <a:buChar char="-"/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центр реабилитации -1 </a:t>
            </a:r>
          </a:p>
          <a:p>
            <a:pPr>
              <a:buFontTx/>
              <a:buChar char="-"/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фапы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-2</a:t>
            </a:r>
          </a:p>
        </p:txBody>
      </p:sp>
      <p:pic>
        <p:nvPicPr>
          <p:cNvPr id="73" name="Picture 16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6175" y="4813300"/>
            <a:ext cx="404813" cy="330200"/>
          </a:xfrm>
          <a:prstGeom prst="rect">
            <a:avLst/>
          </a:prstGeom>
          <a:noFill/>
          <a:ln>
            <a:noFill/>
          </a:ln>
          <a:effectLst>
            <a:outerShdw dist="12700" dir="5400000" algn="ctr" rotWithShape="0">
              <a:schemeClr val="tx1"/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4" name="Прямоугольник 73"/>
          <p:cNvSpPr/>
          <p:nvPr/>
        </p:nvSpPr>
        <p:spPr>
          <a:xfrm>
            <a:off x="4160838" y="1484313"/>
            <a:ext cx="1743075" cy="865187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953744">
              <a:defRPr/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Начальник ПЧ-21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defTabSz="953744">
              <a:defRPr/>
            </a:pP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К-н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в\с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Багомедов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Р.С.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моб:  8-960-414-80-86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диспетчерская – </a:t>
            </a:r>
            <a:r>
              <a:rPr lang="ru-RU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21101;001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Служба спасения-112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                    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281113" y="2708275"/>
            <a:ext cx="3017837" cy="895350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953744">
              <a:defRPr/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Начальник ОПВД по </a:t>
            </a:r>
            <a:r>
              <a:rPr lang="ru-RU" sz="1000" b="1" u="sng" dirty="0" err="1">
                <a:latin typeface="Times New Roman" pitchFamily="18" charset="0"/>
                <a:cs typeface="Times New Roman" pitchFamily="18" charset="0"/>
              </a:rPr>
              <a:t>Каякентскому</a:t>
            </a: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  району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defTabSz="953744">
              <a:defRPr/>
            </a:pP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Абусаламов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Т.А.</a:t>
            </a:r>
          </a:p>
          <a:p>
            <a:pPr defTabSz="953744">
              <a:defRPr/>
            </a:pP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моб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: 8 928 277 555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раб: 99-69-84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Дежурная часть –2-11-02</a:t>
            </a:r>
          </a:p>
        </p:txBody>
      </p:sp>
      <p:grpSp>
        <p:nvGrpSpPr>
          <p:cNvPr id="76" name="Group 53"/>
          <p:cNvGrpSpPr>
            <a:grpSpLocks/>
          </p:cNvGrpSpPr>
          <p:nvPr/>
        </p:nvGrpSpPr>
        <p:grpSpPr bwMode="auto">
          <a:xfrm>
            <a:off x="6105128" y="2103685"/>
            <a:ext cx="499768" cy="262255"/>
            <a:chOff x="2293" y="3988"/>
            <a:chExt cx="814" cy="246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grpSpPr>
        <p:sp>
          <p:nvSpPr>
            <p:cNvPr id="77" name="Rectangle 54"/>
            <p:cNvSpPr>
              <a:spLocks noChangeArrowheads="1"/>
            </p:cNvSpPr>
            <p:nvPr/>
          </p:nvSpPr>
          <p:spPr bwMode="auto">
            <a:xfrm>
              <a:off x="2702" y="3988"/>
              <a:ext cx="405" cy="246"/>
            </a:xfrm>
            <a:prstGeom prst="rect">
              <a:avLst/>
            </a:prstGeom>
            <a:grpFill/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2689" tIns="12689" rIns="12689" bIns="12689" anchor="ctr"/>
            <a:lstStyle/>
            <a:p>
              <a:pPr algn="ctr" defTabSz="912703">
                <a:defRPr/>
              </a:pPr>
              <a:r>
                <a:rPr lang="ru-RU" sz="800" dirty="0">
                  <a:latin typeface="Times New Roman" pitchFamily="18" charset="0"/>
                  <a:cs typeface="Times New Roman" pitchFamily="18" charset="0"/>
                </a:rPr>
                <a:t>ЦРБ</a:t>
              </a:r>
            </a:p>
            <a:p>
              <a:pPr algn="ctr" defTabSz="912703">
                <a:defRPr/>
              </a:pPr>
              <a:r>
                <a:rPr lang="ru-RU" sz="800">
                  <a:latin typeface="Times New Roman" pitchFamily="18" charset="0"/>
                  <a:cs typeface="Times New Roman" pitchFamily="18" charset="0"/>
                </a:rPr>
                <a:t>7км</a:t>
              </a:r>
              <a:endParaRPr lang="ru-RU" sz="8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8" name="Group 56"/>
            <p:cNvGrpSpPr>
              <a:grpSpLocks/>
            </p:cNvGrpSpPr>
            <p:nvPr/>
          </p:nvGrpSpPr>
          <p:grpSpPr bwMode="auto">
            <a:xfrm>
              <a:off x="2293" y="4020"/>
              <a:ext cx="361" cy="211"/>
              <a:chOff x="0" y="1"/>
              <a:chExt cx="20000" cy="19999"/>
            </a:xfrm>
            <a:grpFill/>
          </p:grpSpPr>
          <p:sp>
            <p:nvSpPr>
              <p:cNvPr id="79" name="Rectangle 57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grpFill/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1347" tIns="45674" rIns="91347" bIns="45674" anchor="ctr"/>
              <a:lstStyle/>
              <a:p>
                <a:pPr algn="ctr" defTabSz="912703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  <p:sp>
            <p:nvSpPr>
              <p:cNvPr id="80" name="Line 58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grpFill/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 defTabSz="953744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  <p:sp>
            <p:nvSpPr>
              <p:cNvPr id="81" name="Line 59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grpFill/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 defTabSz="953744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2792413" y="3789363"/>
            <a:ext cx="2671762" cy="1174750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558800">
              <a:defRPr/>
            </a:pPr>
            <a:r>
              <a:rPr lang="ru-RU" sz="1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1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Новокаякентская</a:t>
            </a:r>
            <a:r>
              <a:rPr lang="ru-RU" sz="1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начальная школа- детский сад №1» </a:t>
            </a:r>
          </a:p>
          <a:p>
            <a:pPr algn="ctr" defTabSz="558800">
              <a:defRPr/>
            </a:pP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368560, РД </a:t>
            </a:r>
            <a:r>
              <a:rPr lang="ru-RU" sz="1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Каякентский</a:t>
            </a: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район с. </a:t>
            </a:r>
            <a:r>
              <a:rPr lang="ru-RU" sz="1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Новокаякент</a:t>
            </a: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ул. Ю.Акаева №1</a:t>
            </a:r>
            <a:endParaRPr lang="ru-RU" sz="10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58800">
              <a:defRPr/>
            </a:pP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 стрелкой 32"/>
          <p:cNvCxnSpPr>
            <a:stCxn id="30803" idx="2"/>
          </p:cNvCxnSpPr>
          <p:nvPr/>
        </p:nvCxnSpPr>
        <p:spPr>
          <a:xfrm flipV="1">
            <a:off x="5672138" y="1989138"/>
            <a:ext cx="796925" cy="1566862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1" name="Прямоугольник 40"/>
          <p:cNvSpPr/>
          <p:nvPr/>
        </p:nvSpPr>
        <p:spPr>
          <a:xfrm>
            <a:off x="5810250" y="2740025"/>
            <a:ext cx="573088" cy="214313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8016" tIns="64008" rIns="128016" bIns="64008"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7 км</a:t>
            </a:r>
          </a:p>
        </p:txBody>
      </p:sp>
      <p:sp>
        <p:nvSpPr>
          <p:cNvPr id="30764" name="Rectangle 4"/>
          <p:cNvSpPr txBox="1">
            <a:spLocks noChangeArrowheads="1"/>
          </p:cNvSpPr>
          <p:nvPr/>
        </p:nvSpPr>
        <p:spPr bwMode="auto">
          <a:xfrm>
            <a:off x="0" y="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/>
              <a:t>ПАСПОРТ ОБЪЕКТА МИНИСТЕРСТВА ОБРАЗОВАНИЯ РД</a:t>
            </a:r>
          </a:p>
          <a:p>
            <a:pPr algn="ctr" defTabSz="1543050"/>
            <a:r>
              <a:rPr lang="ru-RU" u="sng"/>
              <a:t>МКОУ «Новокаякентская начальная школа- детский сад №1»</a:t>
            </a:r>
          </a:p>
          <a:p>
            <a:pPr algn="ctr" defTabSz="1543050"/>
            <a:r>
              <a:rPr lang="ru-RU"/>
              <a:t>(космический снимок</a:t>
            </a:r>
          </a:p>
        </p:txBody>
      </p:sp>
      <p:sp>
        <p:nvSpPr>
          <p:cNvPr id="130" name="Freeform 62"/>
          <p:cNvSpPr>
            <a:spLocks/>
          </p:cNvSpPr>
          <p:nvPr/>
        </p:nvSpPr>
        <p:spPr bwMode="auto">
          <a:xfrm>
            <a:off x="5313363" y="2781300"/>
            <a:ext cx="431800" cy="241300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47" tIns="45674" rIns="91347" bIns="45674"/>
          <a:lstStyle/>
          <a:p>
            <a:pPr algn="ctr" defTabSz="912813">
              <a:defRPr/>
            </a:pPr>
            <a:r>
              <a:rPr lang="ru-RU" sz="2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grpSp>
        <p:nvGrpSpPr>
          <p:cNvPr id="30766" name="Group 149"/>
          <p:cNvGrpSpPr>
            <a:grpSpLocks/>
          </p:cNvGrpSpPr>
          <p:nvPr/>
        </p:nvGrpSpPr>
        <p:grpSpPr bwMode="auto">
          <a:xfrm>
            <a:off x="5529263" y="3357563"/>
            <a:ext cx="365125" cy="198437"/>
            <a:chOff x="2018" y="2750"/>
            <a:chExt cx="363" cy="311"/>
          </a:xfrm>
        </p:grpSpPr>
        <p:sp>
          <p:nvSpPr>
            <p:cNvPr id="30773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774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775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6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7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8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79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0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1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2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3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4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5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6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7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8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89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0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791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792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3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4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5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6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7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8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99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0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1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2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3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4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5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6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7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8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09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0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1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2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3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4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5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6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7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8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19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0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1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2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3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4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25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26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27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28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29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30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31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32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33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34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35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36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37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38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39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40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41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42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43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44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0845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6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7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8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49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50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51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</p:grpSp>
      <p:cxnSp>
        <p:nvCxnSpPr>
          <p:cNvPr id="127" name="Прямая со стрелкой 126"/>
          <p:cNvCxnSpPr>
            <a:stCxn id="30773" idx="0"/>
          </p:cNvCxnSpPr>
          <p:nvPr/>
        </p:nvCxnSpPr>
        <p:spPr>
          <a:xfrm flipH="1" flipV="1">
            <a:off x="4884738" y="2852738"/>
            <a:ext cx="644525" cy="681037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9" name="Прямая со стрелкой 128"/>
          <p:cNvCxnSpPr/>
          <p:nvPr/>
        </p:nvCxnSpPr>
        <p:spPr>
          <a:xfrm flipH="1" flipV="1">
            <a:off x="4881563" y="2852738"/>
            <a:ext cx="642937" cy="681037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2" name="Прямая со стрелкой 131"/>
          <p:cNvCxnSpPr/>
          <p:nvPr/>
        </p:nvCxnSpPr>
        <p:spPr>
          <a:xfrm flipH="1" flipV="1">
            <a:off x="5384800" y="2924175"/>
            <a:ext cx="73025" cy="649288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43" name="Прямоугольник 142"/>
          <p:cNvSpPr/>
          <p:nvPr/>
        </p:nvSpPr>
        <p:spPr>
          <a:xfrm>
            <a:off x="4376738" y="2636838"/>
            <a:ext cx="573087" cy="214312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8016" tIns="64008" rIns="128016" bIns="64008"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2км</a:t>
            </a:r>
          </a:p>
        </p:txBody>
      </p:sp>
      <p:sp>
        <p:nvSpPr>
          <p:cNvPr id="123" name="Прямоугольник 122"/>
          <p:cNvSpPr/>
          <p:nvPr/>
        </p:nvSpPr>
        <p:spPr>
          <a:xfrm>
            <a:off x="7256463" y="1484313"/>
            <a:ext cx="1743075" cy="865187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Главный врач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ГБУ РД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Каякентская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ЦРБ</a:t>
            </a:r>
          </a:p>
          <a:p>
            <a:pPr defTabSz="953744">
              <a:defRPr/>
            </a:pPr>
            <a:r>
              <a:rPr lang="ru-RU" sz="1000">
                <a:latin typeface="Times New Roman" pitchFamily="18" charset="0"/>
                <a:cs typeface="Times New Roman" pitchFamily="18" charset="0"/>
              </a:rPr>
              <a:t>___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Дадашев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А.Ш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Тел  89094822156</a:t>
            </a:r>
          </a:p>
        </p:txBody>
      </p:sp>
      <p:pic>
        <p:nvPicPr>
          <p:cNvPr id="2" name="Picture 16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0" y="4797425"/>
            <a:ext cx="404813" cy="330200"/>
          </a:xfrm>
          <a:prstGeom prst="rect">
            <a:avLst/>
          </a:prstGeom>
          <a:noFill/>
          <a:ln>
            <a:noFill/>
          </a:ln>
          <a:effectLst>
            <a:outerShdw dist="12700" dir="5400000" algn="ctr" rotWithShape="0">
              <a:schemeClr val="tx1"/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endParaRPr lang="ru-RU" sz="1500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543050"/>
            <a:r>
              <a:rPr lang="ru-RU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 расположения объекта на местности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10714038" y="2852738"/>
            <a:ext cx="211137" cy="331787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flipH="1" flipV="1">
            <a:off x="10498138" y="2852738"/>
            <a:ext cx="219075" cy="331787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V="1">
            <a:off x="11433175" y="4076700"/>
            <a:ext cx="212725" cy="331788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H="1" flipV="1">
            <a:off x="10856913" y="3500438"/>
            <a:ext cx="219075" cy="331787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V="1">
            <a:off x="11649075" y="2924175"/>
            <a:ext cx="7938" cy="75406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rot="16200000" flipV="1">
            <a:off x="10703719" y="4015582"/>
            <a:ext cx="166687" cy="14605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rot="16200000" flipH="1" flipV="1">
            <a:off x="10411619" y="4306094"/>
            <a:ext cx="173038" cy="14605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rot="16200000" flipV="1">
            <a:off x="10271919" y="3151982"/>
            <a:ext cx="166687" cy="14605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rot="16200000" flipH="1" flipV="1">
            <a:off x="10052844" y="3513932"/>
            <a:ext cx="173037" cy="14605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10929938" y="3141663"/>
            <a:ext cx="231775" cy="14605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V="1">
            <a:off x="10929938" y="5013325"/>
            <a:ext cx="158750" cy="15240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H="1" flipV="1">
            <a:off x="10353675" y="5300663"/>
            <a:ext cx="165100" cy="153987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 flipV="1">
            <a:off x="10714038" y="2781300"/>
            <a:ext cx="158750" cy="15240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/>
          <p:nvPr/>
        </p:nvCxnSpPr>
        <p:spPr>
          <a:xfrm flipH="1" flipV="1">
            <a:off x="10569575" y="5445125"/>
            <a:ext cx="165100" cy="153988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 flipV="1">
            <a:off x="11074400" y="4724400"/>
            <a:ext cx="4763" cy="34925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 flipV="1">
            <a:off x="10785475" y="4652963"/>
            <a:ext cx="111125" cy="87312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H="1" flipV="1">
            <a:off x="11290300" y="3429000"/>
            <a:ext cx="114300" cy="8731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V="1">
            <a:off x="10209213" y="4724400"/>
            <a:ext cx="111125" cy="87313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 flipH="1" flipV="1">
            <a:off x="10785475" y="4437063"/>
            <a:ext cx="114300" cy="87312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V="1">
            <a:off x="10569575" y="3789363"/>
            <a:ext cx="3175" cy="196850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 flipV="1">
            <a:off x="11217275" y="5876925"/>
            <a:ext cx="176213" cy="174625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/>
          <p:nvPr/>
        </p:nvCxnSpPr>
        <p:spPr>
          <a:xfrm flipH="1" flipV="1">
            <a:off x="11577638" y="4508500"/>
            <a:ext cx="180975" cy="174625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 flipV="1">
            <a:off x="11290300" y="5013325"/>
            <a:ext cx="174625" cy="173038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flipH="1" flipV="1">
            <a:off x="11361738" y="4365625"/>
            <a:ext cx="180975" cy="173038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flipV="1">
            <a:off x="11217275" y="5300663"/>
            <a:ext cx="6350" cy="395287"/>
          </a:xfrm>
          <a:prstGeom prst="line">
            <a:avLst/>
          </a:prstGeom>
          <a:ln w="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>
            <a:off x="0" y="1268413"/>
            <a:ext cx="9906000" cy="73025"/>
          </a:xfrm>
          <a:prstGeom prst="line">
            <a:avLst/>
          </a:prstGeom>
          <a:ln w="203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11938000" y="2781300"/>
            <a:ext cx="2232025" cy="0"/>
          </a:xfrm>
          <a:prstGeom prst="line">
            <a:avLst/>
          </a:prstGeom>
          <a:ln w="203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631825" y="1916113"/>
            <a:ext cx="5400675" cy="1584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3744">
              <a:defRPr/>
            </a:pPr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631825" y="2781300"/>
            <a:ext cx="914400" cy="16557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3744">
              <a:defRPr/>
            </a:pPr>
            <a:endParaRPr lang="ru-RU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H="1">
            <a:off x="2073275" y="3573463"/>
            <a:ext cx="7832725" cy="714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1784350" y="3860800"/>
            <a:ext cx="33845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784350" y="3833813"/>
            <a:ext cx="73025" cy="24034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857375" y="6237288"/>
            <a:ext cx="10795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2936875" y="4797425"/>
            <a:ext cx="0" cy="143986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2865438" y="4724400"/>
            <a:ext cx="2808287" cy="730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168900" y="3860800"/>
            <a:ext cx="504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5673725" y="3860800"/>
            <a:ext cx="0" cy="720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1784350" y="3860800"/>
            <a:ext cx="1152525" cy="1008063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11074400" y="1052513"/>
            <a:ext cx="1008063" cy="37449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>
            <a:off x="5313363" y="3860800"/>
            <a:ext cx="360362" cy="36036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H="1" flipV="1">
            <a:off x="5313363" y="4221163"/>
            <a:ext cx="360362" cy="5032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5673725" y="3860800"/>
            <a:ext cx="0" cy="8636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2360613" y="4365625"/>
            <a:ext cx="71437" cy="165576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H="1" flipV="1">
            <a:off x="2432050" y="6021388"/>
            <a:ext cx="504825" cy="2159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flipH="1">
            <a:off x="4448175" y="6092825"/>
            <a:ext cx="730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4448175" y="5516563"/>
            <a:ext cx="0" cy="57626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>
            <a:off x="4665663" y="5805488"/>
            <a:ext cx="5746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 flipH="1" flipV="1">
            <a:off x="5240338" y="5805488"/>
            <a:ext cx="288925" cy="2873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>
          <a:xfrm>
            <a:off x="4448175" y="5516563"/>
            <a:ext cx="10810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Прямая соединительная линия 169"/>
          <p:cNvCxnSpPr/>
          <p:nvPr/>
        </p:nvCxnSpPr>
        <p:spPr>
          <a:xfrm flipH="1" flipV="1">
            <a:off x="4448175" y="5516563"/>
            <a:ext cx="217488" cy="21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/>
          <p:cNvCxnSpPr/>
          <p:nvPr/>
        </p:nvCxnSpPr>
        <p:spPr>
          <a:xfrm flipH="1">
            <a:off x="5240338" y="5516563"/>
            <a:ext cx="288925" cy="2889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/>
          <p:cNvCxnSpPr/>
          <p:nvPr/>
        </p:nvCxnSpPr>
        <p:spPr>
          <a:xfrm>
            <a:off x="4448175" y="5516563"/>
            <a:ext cx="288925" cy="2889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/>
          <p:cNvCxnSpPr/>
          <p:nvPr/>
        </p:nvCxnSpPr>
        <p:spPr>
          <a:xfrm flipH="1">
            <a:off x="4448175" y="5805488"/>
            <a:ext cx="217488" cy="2873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Прямая соединительная линия 188"/>
          <p:cNvCxnSpPr/>
          <p:nvPr/>
        </p:nvCxnSpPr>
        <p:spPr>
          <a:xfrm flipH="1">
            <a:off x="2936875" y="5013325"/>
            <a:ext cx="3168650" cy="144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Прямоугольник 191"/>
          <p:cNvSpPr/>
          <p:nvPr/>
        </p:nvSpPr>
        <p:spPr>
          <a:xfrm>
            <a:off x="7400925" y="4292600"/>
            <a:ext cx="2232025" cy="2305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3744">
              <a:defRPr/>
            </a:pPr>
            <a:endParaRPr lang="ru-RU"/>
          </a:p>
        </p:txBody>
      </p:sp>
      <p:cxnSp>
        <p:nvCxnSpPr>
          <p:cNvPr id="200" name="Прямая соединительная линия 199"/>
          <p:cNvCxnSpPr/>
          <p:nvPr/>
        </p:nvCxnSpPr>
        <p:spPr>
          <a:xfrm>
            <a:off x="6537325" y="1989138"/>
            <a:ext cx="0" cy="5032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я соединительная линия 203"/>
          <p:cNvCxnSpPr/>
          <p:nvPr/>
        </p:nvCxnSpPr>
        <p:spPr>
          <a:xfrm>
            <a:off x="6537325" y="2492375"/>
            <a:ext cx="79216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единительная линия 205"/>
          <p:cNvCxnSpPr/>
          <p:nvPr/>
        </p:nvCxnSpPr>
        <p:spPr>
          <a:xfrm flipV="1">
            <a:off x="7329488" y="1989138"/>
            <a:ext cx="0" cy="5032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Прямая соединительная линия 216"/>
          <p:cNvCxnSpPr/>
          <p:nvPr/>
        </p:nvCxnSpPr>
        <p:spPr>
          <a:xfrm>
            <a:off x="6537325" y="1989138"/>
            <a:ext cx="287338" cy="21590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Прямая соединительная линия 218"/>
          <p:cNvCxnSpPr/>
          <p:nvPr/>
        </p:nvCxnSpPr>
        <p:spPr>
          <a:xfrm flipH="1">
            <a:off x="6537325" y="2205038"/>
            <a:ext cx="287338" cy="2873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Прямая соединительная линия 220"/>
          <p:cNvCxnSpPr/>
          <p:nvPr/>
        </p:nvCxnSpPr>
        <p:spPr>
          <a:xfrm flipH="1">
            <a:off x="7113588" y="1989138"/>
            <a:ext cx="215900" cy="2159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Прямая соединительная линия 222"/>
          <p:cNvCxnSpPr/>
          <p:nvPr/>
        </p:nvCxnSpPr>
        <p:spPr>
          <a:xfrm flipH="1" flipV="1">
            <a:off x="7113588" y="2205038"/>
            <a:ext cx="215900" cy="2873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Прямая соединительная линия 226"/>
          <p:cNvCxnSpPr/>
          <p:nvPr/>
        </p:nvCxnSpPr>
        <p:spPr>
          <a:xfrm>
            <a:off x="6824663" y="2205038"/>
            <a:ext cx="36036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Прямоугольник 227"/>
          <p:cNvSpPr/>
          <p:nvPr/>
        </p:nvSpPr>
        <p:spPr>
          <a:xfrm>
            <a:off x="7616825" y="1773238"/>
            <a:ext cx="1851025" cy="1490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3744">
              <a:defRPr/>
            </a:pPr>
            <a:endParaRPr lang="ru-RU"/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H="1">
            <a:off x="2073275" y="3644900"/>
            <a:ext cx="7832725" cy="714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>
            <a:off x="2936875" y="5084763"/>
            <a:ext cx="3024188" cy="14446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flipH="1">
            <a:off x="2360613" y="6021388"/>
            <a:ext cx="714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4521200" y="3860800"/>
            <a:ext cx="11525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6537325" y="1989138"/>
            <a:ext cx="79216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 flipH="1">
            <a:off x="2360613" y="6021388"/>
            <a:ext cx="144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 flipV="1">
            <a:off x="1857375" y="6021388"/>
            <a:ext cx="574675" cy="2159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>
            <a:off x="4448175" y="6092825"/>
            <a:ext cx="10810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flipV="1">
            <a:off x="5529263" y="5516563"/>
            <a:ext cx="0" cy="730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>
            <a:off x="5529263" y="5516563"/>
            <a:ext cx="0" cy="57626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/>
          <p:nvPr/>
        </p:nvCxnSpPr>
        <p:spPr>
          <a:xfrm flipV="1">
            <a:off x="5529263" y="3716338"/>
            <a:ext cx="1800225" cy="18002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 l="19427" t="14732" r="12476" b="7887"/>
          <a:stretch>
            <a:fillRect/>
          </a:stretch>
        </p:blipFill>
        <p:spPr bwMode="auto">
          <a:xfrm>
            <a:off x="0" y="906463"/>
            <a:ext cx="9906000" cy="595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 эвакуации</a:t>
            </a:r>
          </a:p>
        </p:txBody>
      </p:sp>
      <p:pic>
        <p:nvPicPr>
          <p:cNvPr id="32771" name="Picture 2" descr="C:\Users\User\Desktop\эвакуация\эск-1.jpeg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0" y="908050"/>
            <a:ext cx="99060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 l="15810" t="11905" r="12379" b="7440"/>
          <a:stretch>
            <a:fillRect/>
          </a:stretch>
        </p:blipFill>
        <p:spPr bwMode="auto">
          <a:xfrm>
            <a:off x="0" y="906463"/>
            <a:ext cx="9906000" cy="595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4"/>
          <p:cNvSpPr txBox="1">
            <a:spLocks noChangeArrowheads="1"/>
          </p:cNvSpPr>
          <p:nvPr/>
        </p:nvSpPr>
        <p:spPr bwMode="auto">
          <a:xfrm>
            <a:off x="0" y="0"/>
            <a:ext cx="10537825" cy="89852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 эвакуации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49538" y="2060575"/>
            <a:ext cx="4248150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3744">
              <a:defRPr/>
            </a:pPr>
            <a:r>
              <a:rPr lang="ru-RU" dirty="0" err="1"/>
              <a:t>Среднеобразовательная</a:t>
            </a:r>
            <a:r>
              <a:rPr lang="ru-RU" dirty="0"/>
              <a:t> школа № 1</a:t>
            </a:r>
          </a:p>
        </p:txBody>
      </p:sp>
      <p:pic>
        <p:nvPicPr>
          <p:cNvPr id="33796" name="Picture 2" descr="C:\Users\User\Desktop\эвакуация\эск-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8" y="908050"/>
            <a:ext cx="10512425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 txBox="1">
            <a:spLocks noChangeArrowheads="1"/>
          </p:cNvSpPr>
          <p:nvPr/>
        </p:nvSpPr>
        <p:spPr bwMode="auto">
          <a:xfrm>
            <a:off x="0" y="0"/>
            <a:ext cx="9906000" cy="89852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endParaRPr lang="ru-RU" sz="1500" u="sng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543050"/>
            <a:r>
              <a:rPr lang="ru-RU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 эвакуации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3905" t="11458" r="12476" b="7887"/>
          <a:stretch>
            <a:fillRect/>
          </a:stretch>
        </p:blipFill>
        <p:spPr bwMode="auto">
          <a:xfrm>
            <a:off x="0" y="906463"/>
            <a:ext cx="9906000" cy="595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965450" y="1628775"/>
            <a:ext cx="4249738" cy="28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3744">
              <a:defRPr/>
            </a:pPr>
            <a:r>
              <a:rPr lang="ru-RU"/>
              <a:t>Среднеобразовательная школа № 1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/>
          <a:srcRect l="13905" t="11458" r="12476" b="7887"/>
          <a:stretch>
            <a:fillRect/>
          </a:stretch>
        </p:blipFill>
        <p:spPr bwMode="auto">
          <a:xfrm>
            <a:off x="152400" y="1058863"/>
            <a:ext cx="9906000" cy="595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2" descr="C:\Users\User\Desktop\эвакуация\эск-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81075"/>
            <a:ext cx="10066338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План чердака объекта</a:t>
            </a:r>
          </a:p>
        </p:txBody>
      </p:sp>
      <p:sp>
        <p:nvSpPr>
          <p:cNvPr id="20" name="Прямоугольник 19"/>
          <p:cNvSpPr/>
          <p:nvPr/>
        </p:nvSpPr>
        <p:spPr>
          <a:xfrm rot="5400000" flipH="1">
            <a:off x="1891507" y="4114006"/>
            <a:ext cx="792162" cy="4175125"/>
          </a:xfrm>
          <a:prstGeom prst="rect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953744">
              <a:defRPr/>
            </a:pPr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11217275" y="3068638"/>
            <a:ext cx="0" cy="43926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488950" y="0"/>
            <a:ext cx="2087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-663575" y="1052513"/>
            <a:ext cx="0" cy="4679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10425113" y="1989138"/>
            <a:ext cx="865187" cy="1079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344488" y="1268413"/>
            <a:ext cx="1079500" cy="11525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10641013" y="2852738"/>
            <a:ext cx="73025" cy="71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-1023938" y="5778500"/>
            <a:ext cx="647700" cy="1079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10929938" y="3644900"/>
            <a:ext cx="935037" cy="1079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9056688" y="3933825"/>
            <a:ext cx="1152525" cy="1150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352550" y="2349500"/>
            <a:ext cx="0" cy="22320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352550" y="4581525"/>
            <a:ext cx="936625" cy="9350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1281113" y="1196975"/>
            <a:ext cx="1008062" cy="1223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>
            <a:off x="-879475" y="-539750"/>
            <a:ext cx="647700" cy="56245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273050" y="4581525"/>
            <a:ext cx="1079500" cy="10795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289175" y="1268413"/>
            <a:ext cx="0" cy="43211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273050" y="1268413"/>
            <a:ext cx="71438" cy="439261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344488" y="1268413"/>
            <a:ext cx="194468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H="1">
            <a:off x="1352550" y="1268413"/>
            <a:ext cx="936625" cy="11525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61" name="Picture 2" descr="C:\Users\User\Desktop\абашка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8538" y="1196975"/>
            <a:ext cx="4095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" name="Прямая соединительная линия 37"/>
          <p:cNvCxnSpPr/>
          <p:nvPr/>
        </p:nvCxnSpPr>
        <p:spPr>
          <a:xfrm flipV="1">
            <a:off x="273050" y="5589588"/>
            <a:ext cx="2016125" cy="7143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00025" y="5805488"/>
            <a:ext cx="576263" cy="36036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200025" y="6165850"/>
            <a:ext cx="576263" cy="431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3944938" y="5805488"/>
            <a:ext cx="431800" cy="36036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944938" y="6165850"/>
            <a:ext cx="431800" cy="4318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776288" y="6165850"/>
            <a:ext cx="31686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навр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навр)</Template>
  <TotalTime>459</TotalTime>
  <Words>716</Words>
  <Application>Microsoft Office PowerPoint</Application>
  <PresentationFormat>Лист A4 (210x297 мм)</PresentationFormat>
  <Paragraphs>335</Paragraphs>
  <Slides>15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32" baseType="lpstr">
      <vt:lpstr>Arial</vt:lpstr>
      <vt:lpstr>Times New Roman</vt:lpstr>
      <vt:lpstr>Calibri</vt:lpstr>
      <vt:lpstr>навр)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Документ Microsoft Word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 Windows</cp:lastModifiedBy>
  <cp:revision>125</cp:revision>
  <dcterms:created xsi:type="dcterms:W3CDTF">2015-10-13T05:21:08Z</dcterms:created>
  <dcterms:modified xsi:type="dcterms:W3CDTF">2019-02-11T13:53:30Z</dcterms:modified>
</cp:coreProperties>
</file>