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emf" ContentType="image/x-emf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18"/>
  </p:notesMasterIdLst>
  <p:sldIdLst>
    <p:sldId id="330" r:id="rId3"/>
    <p:sldId id="331" r:id="rId4"/>
    <p:sldId id="332" r:id="rId5"/>
    <p:sldId id="313" r:id="rId6"/>
    <p:sldId id="316" r:id="rId7"/>
    <p:sldId id="327" r:id="rId8"/>
    <p:sldId id="335" r:id="rId9"/>
    <p:sldId id="336" r:id="rId10"/>
    <p:sldId id="329" r:id="rId11"/>
    <p:sldId id="320" r:id="rId12"/>
    <p:sldId id="321" r:id="rId13"/>
    <p:sldId id="322" r:id="rId14"/>
    <p:sldId id="323" r:id="rId15"/>
    <p:sldId id="314" r:id="rId16"/>
    <p:sldId id="324" r:id="rId17"/>
  </p:sldIdLst>
  <p:sldSz cx="9906000" cy="6858000" type="A4"/>
  <p:notesSz cx="6669088" cy="9928225"/>
  <p:defaultTextStyle>
    <a:defPPr>
      <a:defRPr lang="ru-RU"/>
    </a:defPPr>
    <a:lvl1pPr algn="l" defTabSz="9525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73075" indent="-15875" algn="l" defTabSz="9525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52500" indent="-38100" algn="l" defTabSz="9525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431925" indent="-60325" algn="l" defTabSz="9525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909763" indent="-80963" algn="l" defTabSz="9525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0000FF"/>
    <a:srgbClr val="372929"/>
    <a:srgbClr val="FFFF00"/>
    <a:srgbClr val="2323E3"/>
    <a:srgbClr val="FFCC00"/>
    <a:srgbClr val="9966FF"/>
    <a:srgbClr val="9933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069" autoAdjust="0"/>
    <p:restoredTop sz="98243" autoAdjust="0"/>
  </p:normalViewPr>
  <p:slideViewPr>
    <p:cSldViewPr>
      <p:cViewPr varScale="1">
        <p:scale>
          <a:sx n="119" d="100"/>
          <a:sy n="119" d="100"/>
        </p:scale>
        <p:origin x="-462" y="-1170"/>
      </p:cViewPr>
      <p:guideLst>
        <p:guide orient="horz" pos="799"/>
        <p:guide orient="horz" pos="4169"/>
        <p:guide pos="6033"/>
        <p:guide pos="20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9083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14290" fontAlgn="auto">
              <a:spcBef>
                <a:spcPts val="0"/>
              </a:spcBef>
              <a:spcAft>
                <a:spcPts val="0"/>
              </a:spcAft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776663" y="0"/>
            <a:ext cx="2890837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14290" fontAlgn="auto">
              <a:spcBef>
                <a:spcPts val="0"/>
              </a:spcBef>
              <a:spcAft>
                <a:spcPts val="0"/>
              </a:spcAft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A7114DBF-DF39-43E5-972F-5FE3643B0178}" type="datetimeFigureOut">
              <a:rPr lang="ru-RU"/>
              <a:pPr>
                <a:defRPr/>
              </a:pPr>
              <a:t>11.02.2019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47700" y="746125"/>
            <a:ext cx="5373688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66750" y="4716463"/>
            <a:ext cx="5335588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dirty="0" smtClean="0"/>
              <a:t>Образец текста</a:t>
            </a:r>
          </a:p>
          <a:p>
            <a:pPr lvl="1"/>
            <a:r>
              <a:rPr lang="ru-RU" noProof="0" dirty="0" smtClean="0"/>
              <a:t>Второй уровень</a:t>
            </a:r>
          </a:p>
          <a:p>
            <a:pPr lvl="2"/>
            <a:r>
              <a:rPr lang="ru-RU" noProof="0" dirty="0" smtClean="0"/>
              <a:t>Третий уровень</a:t>
            </a:r>
          </a:p>
          <a:p>
            <a:pPr lvl="3"/>
            <a:r>
              <a:rPr lang="ru-RU" noProof="0" dirty="0" smtClean="0"/>
              <a:t>Четвертый уровень</a:t>
            </a:r>
          </a:p>
          <a:p>
            <a:pPr lvl="4"/>
            <a:r>
              <a:rPr lang="ru-RU" noProof="0" dirty="0" smtClean="0"/>
              <a:t>Пятый уровень</a:t>
            </a:r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890838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14290" fontAlgn="auto">
              <a:spcBef>
                <a:spcPts val="0"/>
              </a:spcBef>
              <a:spcAft>
                <a:spcPts val="0"/>
              </a:spcAft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776663" y="9429750"/>
            <a:ext cx="2890837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914290" fontAlgn="auto">
              <a:spcBef>
                <a:spcPts val="0"/>
              </a:spcBef>
              <a:spcAft>
                <a:spcPts val="0"/>
              </a:spcAft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0DD72E4F-7981-406E-9D22-4807E47B0B1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52500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73075" algn="l" defTabSz="952500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52500" algn="l" defTabSz="952500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431925" algn="l" defTabSz="952500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909763" algn="l" defTabSz="952500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393100" algn="l" defTabSz="95724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871722" algn="l" defTabSz="95724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350342" algn="l" defTabSz="95724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828961" algn="l" defTabSz="95724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47700" y="742950"/>
            <a:ext cx="5381625" cy="37274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66750" y="4716463"/>
            <a:ext cx="5335588" cy="4468812"/>
          </a:xfrm>
          <a:noFill/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47700" y="742950"/>
            <a:ext cx="5381625" cy="37274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66750" y="4716463"/>
            <a:ext cx="5335588" cy="4468812"/>
          </a:xfrm>
          <a:noFill/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47700" y="742950"/>
            <a:ext cx="5381625" cy="37274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66750" y="4716463"/>
            <a:ext cx="5335588" cy="4468812"/>
          </a:xfrm>
          <a:noFill/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47700" y="742950"/>
            <a:ext cx="5381625" cy="37274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66750" y="4716463"/>
            <a:ext cx="5335588" cy="4468812"/>
          </a:xfrm>
          <a:noFill/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30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58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44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31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17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03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289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5A2B9E-2120-4EFE-AE65-74A6C6743D71}" type="datetimeFigureOut">
              <a:rPr lang="ru-RU"/>
              <a:pPr>
                <a:defRPr/>
              </a:pPr>
              <a:t>11.02.2019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78DC76-C66A-43AF-8E37-CFFFACF9E9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836FD4-21ED-4401-9121-20D66EBE77F8}" type="datetimeFigureOut">
              <a:rPr lang="ru-RU"/>
              <a:pPr>
                <a:defRPr/>
              </a:pPr>
              <a:t>11.02.2019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9D39E2-E4C6-4B1F-8F87-64F0A02DFA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43"/>
            <a:ext cx="22288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43"/>
            <a:ext cx="652145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C71A69-35E8-4F3A-8FD5-1877B21E2108}" type="datetimeFigureOut">
              <a:rPr lang="ru-RU"/>
              <a:pPr>
                <a:defRPr/>
              </a:pPr>
              <a:t>11.02.2019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6CB649-11A3-4107-93E5-7760A07547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95055" y="274411"/>
            <a:ext cx="8915892" cy="585220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978085-B525-432D-985F-F01769B93A79}" type="datetimeFigureOut">
              <a:rPr lang="ru-RU"/>
              <a:pPr>
                <a:defRPr/>
              </a:pPr>
              <a:t>11.02.2019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7254F1-A630-4780-BB6F-B9E5F512CB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2B10EB6A-C6D2-4247-81AF-16B5D965902D}" type="datetimeFigureOut">
              <a:rPr lang="ru-RU"/>
              <a:pPr>
                <a:defRPr/>
              </a:pPr>
              <a:t>11.02.2019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A808C44F-F413-454E-9291-D2BFE09789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B79B6EF-480A-43BC-A175-B5CDB40917FE}" type="datetimeFigureOut">
              <a:rPr lang="ru-RU"/>
              <a:pPr>
                <a:defRPr/>
              </a:pPr>
              <a:t>11.02.2019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EE29F8C-334F-4E3A-8596-2222E1885C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4"/>
            <a:ext cx="84201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44373124-9DE9-4D7F-AE1F-FC870818117D}" type="datetimeFigureOut">
              <a:rPr lang="ru-RU"/>
              <a:pPr>
                <a:defRPr/>
              </a:pPr>
              <a:t>11.02.2019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2695DD91-8E04-432A-8618-51A9E62020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1F11F0F8-C4F5-435B-8A49-C1A2CAE06AC4}" type="datetimeFigureOut">
              <a:rPr lang="ru-RU"/>
              <a:pPr>
                <a:defRPr/>
              </a:pPr>
              <a:t>11.02.2019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8B8EAA68-934B-401A-B7AD-B25469AFC4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23B97897-141B-4CFE-9B88-B1AED6C88529}" type="datetimeFigureOut">
              <a:rPr lang="ru-RU"/>
              <a:pPr>
                <a:defRPr/>
              </a:pPr>
              <a:t>11.02.2019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97738B3-3782-4D8C-9B04-6C037DA495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EE342411-9BA2-4A65-9449-CF8B8185240A}" type="datetimeFigureOut">
              <a:rPr lang="ru-RU"/>
              <a:pPr>
                <a:defRPr/>
              </a:pPr>
              <a:t>11.02.2019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6A34D57-BAE3-4E22-B0A3-7AAB2A2EA1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D964E51-C3C7-46D0-9EAD-E7620942BC70}" type="datetimeFigureOut">
              <a:rPr lang="ru-RU"/>
              <a:pPr>
                <a:defRPr/>
              </a:pPr>
              <a:t>11.02.2019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AF00305B-5703-4197-9816-E881B74087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81C4F2-CEC1-4747-A40C-2C1B1B3AFEA5}" type="datetimeFigureOut">
              <a:rPr lang="ru-RU"/>
              <a:pPr>
                <a:defRPr/>
              </a:pPr>
              <a:t>11.02.2019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9C068A-A268-410B-B841-27B6820E31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1" y="273050"/>
            <a:ext cx="3259006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1" y="1435101"/>
            <a:ext cx="3259006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A18C6528-29B6-4A0C-BD53-EF186FC744E3}" type="datetimeFigureOut">
              <a:rPr lang="ru-RU"/>
              <a:pPr>
                <a:defRPr/>
              </a:pPr>
              <a:t>11.02.2019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B9C97D10-9DC6-4733-B508-962F5A43D9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8043D83B-36E3-474F-9FBB-E72414E92AC4}" type="datetimeFigureOut">
              <a:rPr lang="ru-RU"/>
              <a:pPr>
                <a:defRPr/>
              </a:pPr>
              <a:t>11.02.2019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544D4277-D4A5-4F7F-8005-21FAFEA442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EE07E18-E460-4E71-8A9C-D8113A50C92E}" type="datetimeFigureOut">
              <a:rPr lang="ru-RU"/>
              <a:pPr>
                <a:defRPr/>
              </a:pPr>
              <a:t>11.02.2019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A9B47035-FD26-4916-BE4E-A065051F65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9A6851D-B10F-4EAB-A108-A612A2AC5B06}" type="datetimeFigureOut">
              <a:rPr lang="ru-RU"/>
              <a:pPr>
                <a:defRPr/>
              </a:pPr>
              <a:t>11.02.2019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855E7882-3E72-4931-9CAF-FD696F408D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5"/>
            <a:ext cx="84201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4"/>
            <a:ext cx="84201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62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586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448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31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172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034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2896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7A017A-01AB-42E2-88A8-64383A4DE5DA}" type="datetimeFigureOut">
              <a:rPr lang="ru-RU"/>
              <a:pPr>
                <a:defRPr/>
              </a:pPr>
              <a:t>11.02.2019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406045-3978-4889-8B60-C570FC605F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CE9E83-917A-462B-83DE-E51F3DE43B59}" type="datetimeFigureOut">
              <a:rPr lang="ru-RU"/>
              <a:pPr>
                <a:defRPr/>
              </a:pPr>
              <a:t>11.02.2019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ED52EB-53BA-40E1-8A1B-45B30F8C7B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621" indent="0">
              <a:buNone/>
              <a:defRPr sz="2100" b="1"/>
            </a:lvl2pPr>
            <a:lvl3pPr marL="957240" indent="0">
              <a:buNone/>
              <a:defRPr sz="1900" b="1"/>
            </a:lvl3pPr>
            <a:lvl4pPr marL="1435860" indent="0">
              <a:buNone/>
              <a:defRPr sz="1600" b="1"/>
            </a:lvl4pPr>
            <a:lvl5pPr marL="1914481" indent="0">
              <a:buNone/>
              <a:defRPr sz="1600" b="1"/>
            </a:lvl5pPr>
            <a:lvl6pPr marL="2393100" indent="0">
              <a:buNone/>
              <a:defRPr sz="1600" b="1"/>
            </a:lvl6pPr>
            <a:lvl7pPr marL="2871722" indent="0">
              <a:buNone/>
              <a:defRPr sz="1600" b="1"/>
            </a:lvl7pPr>
            <a:lvl8pPr marL="3350342" indent="0">
              <a:buNone/>
              <a:defRPr sz="1600" b="1"/>
            </a:lvl8pPr>
            <a:lvl9pPr marL="3828961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4" y="1535113"/>
            <a:ext cx="437859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621" indent="0">
              <a:buNone/>
              <a:defRPr sz="2100" b="1"/>
            </a:lvl2pPr>
            <a:lvl3pPr marL="957240" indent="0">
              <a:buNone/>
              <a:defRPr sz="1900" b="1"/>
            </a:lvl3pPr>
            <a:lvl4pPr marL="1435860" indent="0">
              <a:buNone/>
              <a:defRPr sz="1600" b="1"/>
            </a:lvl4pPr>
            <a:lvl5pPr marL="1914481" indent="0">
              <a:buNone/>
              <a:defRPr sz="1600" b="1"/>
            </a:lvl5pPr>
            <a:lvl6pPr marL="2393100" indent="0">
              <a:buNone/>
              <a:defRPr sz="1600" b="1"/>
            </a:lvl6pPr>
            <a:lvl7pPr marL="2871722" indent="0">
              <a:buNone/>
              <a:defRPr sz="1600" b="1"/>
            </a:lvl7pPr>
            <a:lvl8pPr marL="3350342" indent="0">
              <a:buNone/>
              <a:defRPr sz="1600" b="1"/>
            </a:lvl8pPr>
            <a:lvl9pPr marL="3828961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114" y="2174875"/>
            <a:ext cx="437859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B593FE-D2DB-4029-849A-AE4EFF928D48}" type="datetimeFigureOut">
              <a:rPr lang="ru-RU"/>
              <a:pPr>
                <a:defRPr/>
              </a:pPr>
              <a:t>11.02.2019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681005-5BF7-469F-BB98-EF9FB8A7CA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25E2EB-B693-4906-90A5-5AB1FE986123}" type="datetimeFigureOut">
              <a:rPr lang="ru-RU"/>
              <a:pPr>
                <a:defRPr/>
              </a:pPr>
              <a:t>11.02.2019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9ED38F-5EB0-4A59-AA4D-3139C4E0F8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5B87A3-B0AF-4D6F-B148-4A2E0D603218}" type="datetimeFigureOut">
              <a:rPr lang="ru-RU"/>
              <a:pPr>
                <a:defRPr/>
              </a:pPr>
              <a:t>11.02.2019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8EF3B0-48BA-47C9-85F0-B22C567608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1" y="273050"/>
            <a:ext cx="3259006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2972" y="273051"/>
            <a:ext cx="5537729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1" y="1435101"/>
            <a:ext cx="3259006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621" indent="0">
              <a:buNone/>
              <a:defRPr sz="1300"/>
            </a:lvl2pPr>
            <a:lvl3pPr marL="957240" indent="0">
              <a:buNone/>
              <a:defRPr sz="1000"/>
            </a:lvl3pPr>
            <a:lvl4pPr marL="1435860" indent="0">
              <a:buNone/>
              <a:defRPr sz="1000"/>
            </a:lvl4pPr>
            <a:lvl5pPr marL="1914481" indent="0">
              <a:buNone/>
              <a:defRPr sz="1000"/>
            </a:lvl5pPr>
            <a:lvl6pPr marL="2393100" indent="0">
              <a:buNone/>
              <a:defRPr sz="1000"/>
            </a:lvl6pPr>
            <a:lvl7pPr marL="2871722" indent="0">
              <a:buNone/>
              <a:defRPr sz="1000"/>
            </a:lvl7pPr>
            <a:lvl8pPr marL="3350342" indent="0">
              <a:buNone/>
              <a:defRPr sz="1000"/>
            </a:lvl8pPr>
            <a:lvl9pPr marL="3828961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BD053-09C9-44D5-A358-8CACCC382088}" type="datetimeFigureOut">
              <a:rPr lang="ru-RU"/>
              <a:pPr>
                <a:defRPr/>
              </a:pPr>
              <a:t>11.02.2019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56E10B-8544-43FD-BF58-FE673993C2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lIns="95722" tIns="47862" rIns="95722" bIns="47862" rtlCol="0">
            <a:normAutofit/>
          </a:bodyPr>
          <a:lstStyle>
            <a:lvl1pPr marL="0" indent="0">
              <a:buNone/>
              <a:defRPr sz="3400"/>
            </a:lvl1pPr>
            <a:lvl2pPr marL="478621" indent="0">
              <a:buNone/>
              <a:defRPr sz="2900"/>
            </a:lvl2pPr>
            <a:lvl3pPr marL="957240" indent="0">
              <a:buNone/>
              <a:defRPr sz="2500"/>
            </a:lvl3pPr>
            <a:lvl4pPr marL="1435860" indent="0">
              <a:buNone/>
              <a:defRPr sz="2100"/>
            </a:lvl4pPr>
            <a:lvl5pPr marL="1914481" indent="0">
              <a:buNone/>
              <a:defRPr sz="2100"/>
            </a:lvl5pPr>
            <a:lvl6pPr marL="2393100" indent="0">
              <a:buNone/>
              <a:defRPr sz="2100"/>
            </a:lvl6pPr>
            <a:lvl7pPr marL="2871722" indent="0">
              <a:buNone/>
              <a:defRPr sz="2100"/>
            </a:lvl7pPr>
            <a:lvl8pPr marL="3350342" indent="0">
              <a:buNone/>
              <a:defRPr sz="2100"/>
            </a:lvl8pPr>
            <a:lvl9pPr marL="3828961" indent="0">
              <a:buNone/>
              <a:defRPr sz="21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621" indent="0">
              <a:buNone/>
              <a:defRPr sz="1300"/>
            </a:lvl2pPr>
            <a:lvl3pPr marL="957240" indent="0">
              <a:buNone/>
              <a:defRPr sz="1000"/>
            </a:lvl3pPr>
            <a:lvl4pPr marL="1435860" indent="0">
              <a:buNone/>
              <a:defRPr sz="1000"/>
            </a:lvl4pPr>
            <a:lvl5pPr marL="1914481" indent="0">
              <a:buNone/>
              <a:defRPr sz="1000"/>
            </a:lvl5pPr>
            <a:lvl6pPr marL="2393100" indent="0">
              <a:buNone/>
              <a:defRPr sz="1000"/>
            </a:lvl6pPr>
            <a:lvl7pPr marL="2871722" indent="0">
              <a:buNone/>
              <a:defRPr sz="1000"/>
            </a:lvl7pPr>
            <a:lvl8pPr marL="3350342" indent="0">
              <a:buNone/>
              <a:defRPr sz="1000"/>
            </a:lvl8pPr>
            <a:lvl9pPr marL="3828961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3DF313-8BD6-4AC1-AEA5-5CA5FD05CE79}" type="datetimeFigureOut">
              <a:rPr lang="ru-RU"/>
              <a:pPr>
                <a:defRPr/>
              </a:pPr>
              <a:t>11.02.2019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001402-F348-4B73-A714-DD75ABC4F1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13" tIns="47857" rIns="95713" bIns="4785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13" tIns="47857" rIns="95713" bIns="4785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495300" y="6356350"/>
            <a:ext cx="23114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13" tIns="47857" rIns="95713" bIns="47857" numCol="1" anchor="ctr" anchorCtr="0" compatLnSpc="1">
            <a:prstTxWarp prst="textNoShape">
              <a:avLst/>
            </a:prstTxWarp>
          </a:bodyPr>
          <a:lstStyle>
            <a:lvl1pPr defTabSz="953744">
              <a:defRPr sz="1300">
                <a:solidFill>
                  <a:srgbClr val="898989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60072D54-4AAE-43B0-A83F-898C90F5BC0A}" type="datetimeFigureOut">
              <a:rPr lang="ru-RU"/>
              <a:pPr>
                <a:defRPr/>
              </a:pPr>
              <a:t>11.02.2019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3384550" y="6356350"/>
            <a:ext cx="31369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13" tIns="47857" rIns="95713" bIns="47857" numCol="1" anchor="ctr" anchorCtr="0" compatLnSpc="1">
            <a:prstTxWarp prst="textNoShape">
              <a:avLst/>
            </a:prstTxWarp>
          </a:bodyPr>
          <a:lstStyle>
            <a:lvl1pPr algn="ctr" defTabSz="953744">
              <a:defRPr sz="1300">
                <a:solidFill>
                  <a:srgbClr val="898989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7099300" y="6356350"/>
            <a:ext cx="23114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13" tIns="47857" rIns="95713" bIns="47857" numCol="1" anchor="ctr" anchorCtr="0" compatLnSpc="1">
            <a:prstTxWarp prst="textNoShape">
              <a:avLst/>
            </a:prstTxWarp>
          </a:bodyPr>
          <a:lstStyle>
            <a:lvl1pPr algn="r" defTabSz="953744">
              <a:defRPr sz="1300">
                <a:solidFill>
                  <a:srgbClr val="898989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26370042-A0D7-436A-8516-74FCF70D28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ctr" defTabSz="952500" rtl="0" eaLnBrk="0" fontAlgn="base" hangingPunct="0">
        <a:spcBef>
          <a:spcPct val="0"/>
        </a:spcBef>
        <a:spcAft>
          <a:spcPct val="0"/>
        </a:spcAft>
        <a:defRPr sz="4600" kern="1200">
          <a:solidFill>
            <a:schemeClr val="tx1"/>
          </a:solidFill>
          <a:latin typeface="Times New Roman" pitchFamily="18" charset="0"/>
          <a:ea typeface="+mj-ea"/>
          <a:cs typeface="+mj-cs"/>
        </a:defRPr>
      </a:lvl1pPr>
      <a:lvl2pPr algn="ctr" defTabSz="9525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Times New Roman" pitchFamily="18" charset="0"/>
        </a:defRPr>
      </a:lvl2pPr>
      <a:lvl3pPr algn="ctr" defTabSz="9525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Times New Roman" pitchFamily="18" charset="0"/>
        </a:defRPr>
      </a:lvl3pPr>
      <a:lvl4pPr algn="ctr" defTabSz="9525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Times New Roman" pitchFamily="18" charset="0"/>
        </a:defRPr>
      </a:lvl4pPr>
      <a:lvl5pPr algn="ctr" defTabSz="9525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Times New Roman" pitchFamily="18" charset="0"/>
        </a:defRPr>
      </a:lvl5pPr>
      <a:lvl6pPr marL="478677" algn="ctr" defTabSz="955694" rtl="0" eaLnBrk="1" fontAlgn="base" hangingPunct="1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6pPr>
      <a:lvl7pPr marL="957356" algn="ctr" defTabSz="955694" rtl="0" eaLnBrk="1" fontAlgn="base" hangingPunct="1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7pPr>
      <a:lvl8pPr marL="1436033" algn="ctr" defTabSz="955694" rtl="0" eaLnBrk="1" fontAlgn="base" hangingPunct="1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8pPr>
      <a:lvl9pPr marL="1914712" algn="ctr" defTabSz="955694" rtl="0" eaLnBrk="1" fontAlgn="base" hangingPunct="1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9pPr>
    </p:titleStyle>
    <p:bodyStyle>
      <a:lvl1pPr marL="354013" indent="-354013" algn="l" defTabSz="9525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4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1pPr>
      <a:lvl2pPr marL="771525" indent="-292100" algn="l" defTabSz="9525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9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2pPr>
      <a:lvl3pPr marL="1190625" indent="-233363" algn="l" defTabSz="9525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5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3pPr>
      <a:lvl4pPr marL="1668463" indent="-233363" algn="l" defTabSz="9525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4pPr>
      <a:lvl5pPr marL="2149475" indent="-233363" algn="l" defTabSz="9525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1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5pPr>
      <a:lvl6pPr marL="2632410" indent="-239310" algn="l" defTabSz="957240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1031" indent="-239310" algn="l" defTabSz="957240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89653" indent="-239310" algn="l" defTabSz="957240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68272" indent="-239310" algn="l" defTabSz="957240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621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240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5860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4481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3100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1722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0342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28961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4339" name="Текст 2"/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>
              <a:defRPr sz="13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7D8AE493-C575-427C-A862-8F25C335B55D}" type="datetimeFigureOut">
              <a:rPr lang="ru-RU"/>
              <a:pPr>
                <a:defRPr/>
              </a:pPr>
              <a:t>11.02.2019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ctr">
              <a:defRPr sz="13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C278ABF7-61A5-40A3-AC83-2D98717ADF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5pPr>
      <a:lvl6pPr marL="457200" algn="ctr" defTabSz="957263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6pPr>
      <a:lvl7pPr marL="914400" algn="ctr" defTabSz="957263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7pPr>
      <a:lvl8pPr marL="1371600" algn="ctr" defTabSz="957263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8pPr>
      <a:lvl9pPr marL="1828800" algn="ctr" defTabSz="957263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defTabSz="95726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defTabSz="95726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defTabSz="957263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.v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4"/>
          <p:cNvSpPr txBox="1">
            <a:spLocks noChangeArrowheads="1"/>
          </p:cNvSpPr>
          <p:nvPr/>
        </p:nvSpPr>
        <p:spPr bwMode="auto">
          <a:xfrm>
            <a:off x="0" y="0"/>
            <a:ext cx="9906000" cy="900113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</p:spPr>
        <p:txBody>
          <a:bodyPr lIns="82592" tIns="41297" rIns="82592" bIns="41297" anchor="ctr"/>
          <a:lstStyle/>
          <a:p>
            <a:pPr algn="ctr" defTabSz="1543050"/>
            <a:endParaRPr lang="ru-RU" sz="15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4488" y="981075"/>
            <a:ext cx="2928937" cy="1573213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0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651" name="Rectangle 5"/>
          <p:cNvSpPr>
            <a:spLocks noChangeArrowheads="1"/>
          </p:cNvSpPr>
          <p:nvPr/>
        </p:nvSpPr>
        <p:spPr bwMode="auto">
          <a:xfrm>
            <a:off x="-519113" y="333375"/>
            <a:ext cx="9998076" cy="201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b="1"/>
              <a:t>                           СОГЛАСОВАНО                                                  УТВЕРЖДЕНО</a:t>
            </a:r>
            <a:endParaRPr lang="ru-RU"/>
          </a:p>
          <a:p>
            <a:r>
              <a:rPr lang="ru-RU"/>
              <a:t>                        Начальник отдела ГО ЧС                                       Председатель КЧС и ОПБ </a:t>
            </a:r>
          </a:p>
          <a:p>
            <a:r>
              <a:rPr lang="ru-RU"/>
              <a:t>                        администрации  МР                                                администрации МР </a:t>
            </a:r>
          </a:p>
          <a:p>
            <a:r>
              <a:rPr lang="ru-RU"/>
              <a:t>                        «Каякентский район»                                              «Каякентский район» </a:t>
            </a:r>
          </a:p>
          <a:p>
            <a:r>
              <a:rPr lang="ru-RU"/>
              <a:t>                       _________ Муртазалиев А.К.                                   ____________ Алациев Д.М.</a:t>
            </a:r>
          </a:p>
          <a:p>
            <a:r>
              <a:rPr lang="ru-RU"/>
              <a:t>                       «    »                        20__г.                                         «    »                         20__г.</a:t>
            </a:r>
          </a:p>
          <a:p>
            <a:pPr eaLnBrk="0" hangingPunct="0"/>
            <a:endParaRPr lang="ru-RU"/>
          </a:p>
        </p:txBody>
      </p:sp>
      <p:sp>
        <p:nvSpPr>
          <p:cNvPr id="27652" name="Rectangle 6"/>
          <p:cNvSpPr>
            <a:spLocks noChangeArrowheads="1"/>
          </p:cNvSpPr>
          <p:nvPr/>
        </p:nvSpPr>
        <p:spPr bwMode="auto">
          <a:xfrm>
            <a:off x="273050" y="2349500"/>
            <a:ext cx="18084800" cy="421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b="1"/>
              <a:t>                                 </a:t>
            </a:r>
            <a:r>
              <a:rPr lang="ru-RU" b="1" u="sng"/>
              <a:t> ЛИСТ СОГЛАСОВАНИЯ ПАСПОРТА БЕЗОПАСНОСТИ </a:t>
            </a:r>
          </a:p>
          <a:p>
            <a:endParaRPr lang="ru-RU"/>
          </a:p>
          <a:p>
            <a:r>
              <a:rPr lang="ru-RU"/>
              <a:t>Начальник отдела г.Избербаш                                         Начальник ОМВД России по                                                                                                                    </a:t>
            </a:r>
          </a:p>
          <a:p>
            <a:r>
              <a:rPr lang="ru-RU"/>
              <a:t> УФСБ по РД                                                                       Каякентскому району</a:t>
            </a:r>
          </a:p>
          <a:p>
            <a:r>
              <a:rPr lang="ru-RU"/>
              <a:t> полковник                                                                          п/п-к полиции                                                                                                                                                       ________ Нухкадиев М.К.                                                                  _________ Абусаламов Т.А.</a:t>
            </a:r>
          </a:p>
          <a:p>
            <a:r>
              <a:rPr lang="ru-RU"/>
              <a:t>«   »                         20__г.                                                 «   »                                20__г.</a:t>
            </a:r>
          </a:p>
          <a:p>
            <a:endParaRPr lang="ru-RU"/>
          </a:p>
          <a:p>
            <a:endParaRPr lang="ru-RU"/>
          </a:p>
          <a:p>
            <a:r>
              <a:rPr lang="ru-RU"/>
              <a:t>Начальник ОНД и ПР № 9 УНД и ПР                              Начальник отдела образования                                                            </a:t>
            </a:r>
          </a:p>
          <a:p>
            <a:r>
              <a:rPr lang="ru-RU"/>
              <a:t>ГУ МЧС России по РД                                                      администрации МР                                                                                                     </a:t>
            </a:r>
          </a:p>
          <a:p>
            <a:r>
              <a:rPr lang="ru-RU"/>
              <a:t>________ Алискендеров М.Д.                                         «Каякентский район»                                     </a:t>
            </a:r>
          </a:p>
          <a:p>
            <a:r>
              <a:rPr lang="ru-RU"/>
              <a:t>«   »                          20__г.                                               ___________ Рашидов М.Р.</a:t>
            </a:r>
          </a:p>
          <a:p>
            <a:r>
              <a:rPr lang="ru-RU"/>
              <a:t>                                                                                          «   »                                20__г.</a:t>
            </a:r>
          </a:p>
          <a:p>
            <a:pPr eaLnBrk="0" hangingPunct="0"/>
            <a:endParaRPr lang="ru-RU"/>
          </a:p>
        </p:txBody>
      </p:sp>
      <p:graphicFrame>
        <p:nvGraphicFramePr>
          <p:cNvPr id="27654" name="Object 6"/>
          <p:cNvGraphicFramePr>
            <a:graphicFrameLocks noChangeAspect="1"/>
          </p:cNvGraphicFramePr>
          <p:nvPr/>
        </p:nvGraphicFramePr>
        <p:xfrm>
          <a:off x="-735013" y="-2043113"/>
          <a:ext cx="10641013" cy="7775576"/>
        </p:xfrm>
        <a:graphic>
          <a:graphicData uri="http://schemas.openxmlformats.org/presentationml/2006/ole">
            <p:oleObj spid="_x0000_s27654" name="Документ" r:id="rId3" imgW="7770104" imgH="6179520" progId="Word.Documen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63" name="Group 35"/>
          <p:cNvGraphicFramePr>
            <a:graphicFrameLocks noGrp="1"/>
          </p:cNvGraphicFramePr>
          <p:nvPr/>
        </p:nvGraphicFramePr>
        <p:xfrm>
          <a:off x="93663" y="998538"/>
          <a:ext cx="9720262" cy="5795962"/>
        </p:xfrm>
        <a:graphic>
          <a:graphicData uri="http://schemas.openxmlformats.org/drawingml/2006/table">
            <a:tbl>
              <a:tblPr/>
              <a:tblGrid>
                <a:gridCol w="610865"/>
                <a:gridCol w="5692928"/>
                <a:gridCol w="3416470"/>
              </a:tblGrid>
              <a:tr h="63430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</a:p>
                  </a:txBody>
                  <a:tcPr marL="99052" marR="99052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99052" marR="99052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99052" marR="99052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4060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Назначение здания</a:t>
                      </a: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Прочие</a:t>
                      </a:r>
                    </a:p>
                  </a:txBody>
                  <a:tcPr marL="99052" marR="99052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060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Степень огнестойкости здания</a:t>
                      </a: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степень огнестойкости</a:t>
                      </a:r>
                    </a:p>
                  </a:txBody>
                  <a:tcPr marL="99052" marR="99052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477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3.2</a:t>
                      </a: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находящихся людей в здании: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дневное время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ночное время</a:t>
                      </a: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чел. 26.  детей  136 чел.;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</a:t>
                      </a:r>
                    </a:p>
                  </a:txBody>
                  <a:tcPr marL="99052" marR="99052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5732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4.6</a:t>
                      </a: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и конструктивные особенности здания: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этажность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общая высота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размеры (геометрические)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назначение подвала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наличие чердака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тех. этажа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1- этажное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метров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11,7х25 и 8,3х21  метров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есть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12847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конструкции: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Наружные стены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Перегородки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 мин. (потеря огнестойкости)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 мин. (потеря несущей стойкости)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6895" name="Rectangle 4"/>
          <p:cNvSpPr txBox="1">
            <a:spLocks noChangeArrowheads="1"/>
          </p:cNvSpPr>
          <p:nvPr/>
        </p:nvSpPr>
        <p:spPr bwMode="auto">
          <a:xfrm>
            <a:off x="0" y="6350"/>
            <a:ext cx="9906000" cy="900113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</p:spPr>
        <p:txBody>
          <a:bodyPr lIns="82592" tIns="41297" rIns="82592" bIns="41297" anchor="ctr"/>
          <a:lstStyle/>
          <a:p>
            <a:pPr algn="ctr" defTabSz="1543050"/>
            <a:r>
              <a:rPr lang="ru-RU" sz="20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Оперативно-технические характеристики объекта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roup 22"/>
          <p:cNvGraphicFramePr>
            <a:graphicFrameLocks noGrp="1"/>
          </p:cNvGraphicFramePr>
          <p:nvPr/>
        </p:nvGraphicFramePr>
        <p:xfrm>
          <a:off x="96838" y="1000125"/>
          <a:ext cx="9713912" cy="5765800"/>
        </p:xfrm>
        <a:graphic>
          <a:graphicData uri="http://schemas.openxmlformats.org/drawingml/2006/table">
            <a:tbl>
              <a:tblPr/>
              <a:tblGrid>
                <a:gridCol w="608432"/>
                <a:gridCol w="5688632"/>
                <a:gridCol w="3416396"/>
              </a:tblGrid>
              <a:tr h="62940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</a:p>
                  </a:txBody>
                  <a:tcPr marL="70761" marR="70761" marT="32652" marB="326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70761" marR="70761" marT="32652" marB="326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70761" marR="70761" marT="32652" marB="326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210093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5.1.5</a:t>
                      </a:r>
                    </a:p>
                  </a:txBody>
                  <a:tcPr marL="70761" marR="70761" marT="32652" marB="3265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Перекрытия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Кровля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Лестничные клетки</a:t>
                      </a:r>
                    </a:p>
                  </a:txBody>
                  <a:tcPr marL="70761" marR="70761" marT="32652" marB="3265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мин. (потеря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целостнотсти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мин. (потеря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целостнотсти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70761" marR="70761" marT="32652" marB="3265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355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61" marR="70761" marT="32652" marB="3265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материалы: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Перегородки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Перекрытия</a:t>
                      </a:r>
                    </a:p>
                  </a:txBody>
                  <a:tcPr marL="70761" marR="70761" marT="32652" marB="3265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Горючесть: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умеренногорючие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Воспламеняемость: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умеренновоспламеняемые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Распространение пламени по поверхности: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умереннораспространяемые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Дымообразующая способность: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умеренной дымообразующей способностью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61" marR="70761" marT="32652" marB="326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8931" name="Rectangle 4"/>
          <p:cNvSpPr txBox="1">
            <a:spLocks noChangeArrowheads="1"/>
          </p:cNvSpPr>
          <p:nvPr/>
        </p:nvSpPr>
        <p:spPr bwMode="auto">
          <a:xfrm>
            <a:off x="0" y="6350"/>
            <a:ext cx="9906000" cy="900113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</p:spPr>
        <p:txBody>
          <a:bodyPr lIns="82592" tIns="41297" rIns="82592" bIns="41297" anchor="ctr"/>
          <a:lstStyle/>
          <a:p>
            <a:pPr algn="ctr" defTabSz="1543050"/>
            <a:r>
              <a:rPr lang="ru-RU" sz="20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Оперативно-технические характеристики объекта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oup 37"/>
          <p:cNvGraphicFramePr>
            <a:graphicFrameLocks noGrp="1"/>
          </p:cNvGraphicFramePr>
          <p:nvPr/>
        </p:nvGraphicFramePr>
        <p:xfrm>
          <a:off x="71438" y="987425"/>
          <a:ext cx="9753600" cy="5810250"/>
        </p:xfrm>
        <a:graphic>
          <a:graphicData uri="http://schemas.openxmlformats.org/drawingml/2006/table">
            <a:tbl>
              <a:tblPr/>
              <a:tblGrid>
                <a:gridCol w="612832"/>
                <a:gridCol w="5730943"/>
                <a:gridCol w="3409548"/>
              </a:tblGrid>
              <a:tr h="65391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</a:p>
                  </a:txBody>
                  <a:tcPr marL="99057" marR="99057" marT="45714" marB="4571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99057" marR="99057" marT="45714" marB="4571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99057" marR="99057" marT="45714" marB="4571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22060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5.2.4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Кровля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Лестничные клетки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Горючесть: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нормальногорючие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Воспламеняемость: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умеренновоспламеняемые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Распространение пламени по поверхности: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умереннораспространяющие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Дымообразующая способность: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умеренной дымообразующей способностью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Токсичность: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умеренноопасные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99057" marR="99057" marT="45714" marB="4571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963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и вид противопожарных преград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963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Пути эвакуации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Дверные и оконные проемы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706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Места отключения электроэнергии, вентиляции, дымоудаления.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Электроэнергия от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электрощитовой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Газ есть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706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Основные элементы опасности для людей при пожаре.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Отравление СО и продуктами разложения, воздействие высокой температуры, обрушение конструкций.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0167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10.4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Противопожарное водоснабжение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количество пожарных водоемов, их емкость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пожарный водопровод, его вид, расход воды;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количество гидрантов;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наличие и количество внутренних пожарных кранов;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0995" name="Rectangle 4"/>
          <p:cNvSpPr txBox="1">
            <a:spLocks noChangeArrowheads="1"/>
          </p:cNvSpPr>
          <p:nvPr/>
        </p:nvSpPr>
        <p:spPr bwMode="auto">
          <a:xfrm>
            <a:off x="0" y="0"/>
            <a:ext cx="9906000" cy="898525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</p:spPr>
        <p:txBody>
          <a:bodyPr lIns="82592" tIns="41297" rIns="82592" bIns="41297" anchor="ctr"/>
          <a:lstStyle/>
          <a:p>
            <a:pPr algn="ctr" defTabSz="1543050"/>
            <a:r>
              <a:rPr lang="ru-RU" sz="15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defTabSz="1543050"/>
            <a:r>
              <a:rPr lang="ru-RU" sz="1500" u="sng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Среднеобразовательная школа № 1</a:t>
            </a:r>
          </a:p>
          <a:p>
            <a:pPr algn="ctr" defTabSz="1543050"/>
            <a:r>
              <a:rPr lang="ru-RU" sz="15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характеристики объекта)</a:t>
            </a:r>
          </a:p>
        </p:txBody>
      </p:sp>
      <p:sp>
        <p:nvSpPr>
          <p:cNvPr id="40996" name="Rectangle 4"/>
          <p:cNvSpPr txBox="1">
            <a:spLocks noChangeArrowheads="1"/>
          </p:cNvSpPr>
          <p:nvPr/>
        </p:nvSpPr>
        <p:spPr bwMode="auto">
          <a:xfrm>
            <a:off x="0" y="6350"/>
            <a:ext cx="9906000" cy="900113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</p:spPr>
        <p:txBody>
          <a:bodyPr lIns="82592" tIns="41297" rIns="82592" bIns="41297" anchor="ctr"/>
          <a:lstStyle/>
          <a:p>
            <a:pPr algn="ctr" defTabSz="1543050"/>
            <a:r>
              <a:rPr lang="ru-RU" sz="24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Оперативно-технические характеристики объекта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oup 26"/>
          <p:cNvGraphicFramePr>
            <a:graphicFrameLocks noGrp="1"/>
          </p:cNvGraphicFramePr>
          <p:nvPr/>
        </p:nvGraphicFramePr>
        <p:xfrm>
          <a:off x="63500" y="989013"/>
          <a:ext cx="9777413" cy="2486025"/>
        </p:xfrm>
        <a:graphic>
          <a:graphicData uri="http://schemas.openxmlformats.org/drawingml/2006/table">
            <a:tbl>
              <a:tblPr/>
              <a:tblGrid>
                <a:gridCol w="610356"/>
                <a:gridCol w="5686584"/>
                <a:gridCol w="3480660"/>
              </a:tblGrid>
              <a:tr h="6394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</a:p>
                  </a:txBody>
                  <a:tcPr marL="99057" marR="99057" marT="45690" marB="456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99057" marR="99057" marT="45690" marB="456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99057" marR="99057" marT="45690" marB="456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900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10.6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10.7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-тип соединения и диаметр внутренних пожарных кранов;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требуемый расход воды на нужды пожаротушения: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способы подачи воды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10,8 л/с.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 автоцистерны: с установкой на ПГ- 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расстояние 10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м.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01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Помещения с наличием взрывоопасных веществ и материалов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465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Наличие устройств автоматического пожаротушения и автоматической пожарной сигнализации 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Автоматическая пожарная сигнализация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(гранит -3, дымовая)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3031" name="Rectangle 4"/>
          <p:cNvSpPr txBox="1">
            <a:spLocks noChangeArrowheads="1"/>
          </p:cNvSpPr>
          <p:nvPr/>
        </p:nvSpPr>
        <p:spPr bwMode="auto">
          <a:xfrm>
            <a:off x="0" y="6350"/>
            <a:ext cx="9906000" cy="900113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</p:spPr>
        <p:txBody>
          <a:bodyPr lIns="82592" tIns="41297" rIns="82592" bIns="41297" anchor="ctr"/>
          <a:lstStyle/>
          <a:p>
            <a:pPr algn="ctr" defTabSz="1543050"/>
            <a:r>
              <a:rPr lang="ru-RU" sz="2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Пожарно-тактическая характеристика объекта </a:t>
            </a:r>
            <a:endParaRPr lang="ru-RU" sz="2000" u="sng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1543050"/>
            <a:endParaRPr lang="ru-RU" sz="2000" u="sng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oup 76"/>
          <p:cNvGraphicFramePr>
            <a:graphicFrameLocks/>
          </p:cNvGraphicFramePr>
          <p:nvPr/>
        </p:nvGraphicFramePr>
        <p:xfrm>
          <a:off x="128588" y="1022350"/>
          <a:ext cx="9648825" cy="4325938"/>
        </p:xfrm>
        <a:graphic>
          <a:graphicData uri="http://schemas.openxmlformats.org/drawingml/2006/table">
            <a:tbl>
              <a:tblPr/>
              <a:tblGrid>
                <a:gridCol w="602975"/>
                <a:gridCol w="2187311"/>
                <a:gridCol w="3178436"/>
                <a:gridCol w="3680103"/>
              </a:tblGrid>
              <a:tr h="528409">
                <a:tc>
                  <a:txBody>
                    <a:bodyPr/>
                    <a:lstStyle/>
                    <a:p>
                      <a:pPr marL="7938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marL="7938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kumimoji="0" lang="ru-RU" sz="13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kumimoji="0" lang="ru-RU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ДАТА ПРОВЕРКИ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ПРОВЕРЯЮЩИЙ ОРГАН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ВЫНЕСЕННОЕ РЕШЕНИЕ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889000">
                <a:tc>
                  <a:txBody>
                    <a:bodyPr/>
                    <a:lstStyle/>
                    <a:p>
                      <a:pPr marL="539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11-25 мая  2015 год (Плановая)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Территориальный отдел управления ФС по надзору в сфере защиты прав потребителей  и благополучия человека по РД в г.Избербаш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3175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12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3175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445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365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5339">
                <a:tc>
                  <a:txBody>
                    <a:bodyPr/>
                    <a:lstStyle/>
                    <a:p>
                      <a:pPr marL="4445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5339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5129" name="Rectangle 4"/>
          <p:cNvSpPr txBox="1">
            <a:spLocks noChangeArrowheads="1"/>
          </p:cNvSpPr>
          <p:nvPr/>
        </p:nvSpPr>
        <p:spPr bwMode="auto">
          <a:xfrm>
            <a:off x="0" y="6350"/>
            <a:ext cx="9906000" cy="900113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</p:spPr>
        <p:txBody>
          <a:bodyPr lIns="82592" tIns="41297" rIns="82592" bIns="41297" anchor="ctr"/>
          <a:lstStyle/>
          <a:p>
            <a:pPr algn="ctr" defTabSz="1543050"/>
            <a:r>
              <a:rPr lang="ru-RU" sz="20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Лист учёта проверки надзорными органами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4"/>
          <p:cNvSpPr txBox="1">
            <a:spLocks noChangeArrowheads="1"/>
          </p:cNvSpPr>
          <p:nvPr/>
        </p:nvSpPr>
        <p:spPr bwMode="auto">
          <a:xfrm>
            <a:off x="0" y="0"/>
            <a:ext cx="9906000" cy="1016000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</p:spPr>
        <p:txBody>
          <a:bodyPr lIns="82592" tIns="41297" rIns="82592" bIns="41297" anchor="ctr"/>
          <a:lstStyle/>
          <a:p>
            <a:pPr algn="ctr" defTabSz="1543050"/>
            <a:r>
              <a:rPr lang="ru-RU" sz="2000" u="sng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Декларация пожарной безопасности</a:t>
            </a:r>
            <a:r>
              <a:rPr lang="ru-RU" sz="1500" u="sng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46082" name="Picture 2" descr="C:\Users\User\Desktop\Декларация пож.безоспасности.jpg"/>
          <p:cNvPicPr>
            <a:picLocks noChangeAspect="1" noChangeArrowheads="1"/>
          </p:cNvPicPr>
          <p:nvPr/>
        </p:nvPicPr>
        <p:blipFill>
          <a:blip r:embed="rId2"/>
          <a:srcRect t="20602"/>
          <a:stretch>
            <a:fillRect/>
          </a:stretch>
        </p:blipFill>
        <p:spPr bwMode="auto">
          <a:xfrm>
            <a:off x="-87313" y="1412875"/>
            <a:ext cx="9993313" cy="544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4"/>
          <p:cNvSpPr txBox="1">
            <a:spLocks noChangeArrowheads="1"/>
          </p:cNvSpPr>
          <p:nvPr/>
        </p:nvSpPr>
        <p:spPr bwMode="auto">
          <a:xfrm>
            <a:off x="0" y="6350"/>
            <a:ext cx="9906000" cy="900113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</p:spPr>
        <p:txBody>
          <a:bodyPr lIns="82592" tIns="41297" rIns="82592" bIns="41297" anchor="ctr"/>
          <a:lstStyle/>
          <a:p>
            <a:pPr algn="ctr" defTabSz="1543050"/>
            <a:r>
              <a:rPr lang="ru-RU" sz="15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СОДЕРЖАНИЕ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36538" y="1125538"/>
          <a:ext cx="9469437" cy="3176587"/>
        </p:xfrm>
        <a:graphic>
          <a:graphicData uri="http://schemas.openxmlformats.org/drawingml/2006/table">
            <a:tbl>
              <a:tblPr/>
              <a:tblGrid>
                <a:gridCol w="8813800"/>
                <a:gridCol w="655637"/>
              </a:tblGrid>
              <a:tr h="5064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1016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Слайда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381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Содержание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3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381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Космический снимок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381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Схема  расположения объекта на местности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5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6550">
                <a:tc>
                  <a:txBody>
                    <a:bodyPr/>
                    <a:lstStyle/>
                    <a:p>
                      <a:pPr marL="381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 расположения объекта на местности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6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2100">
                <a:tc>
                  <a:txBody>
                    <a:bodyPr/>
                    <a:lstStyle/>
                    <a:p>
                      <a:pPr marL="381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План-эвакуации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7-9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2100">
                <a:tc>
                  <a:txBody>
                    <a:bodyPr/>
                    <a:lstStyle/>
                    <a:p>
                      <a:pPr marL="3810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 чердака объекта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10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8925">
                <a:tc>
                  <a:txBody>
                    <a:bodyPr/>
                    <a:lstStyle/>
                    <a:p>
                      <a:pPr marL="3810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Оперативно-технические характеристики объекта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11-14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8925">
                <a:tc>
                  <a:txBody>
                    <a:bodyPr/>
                    <a:lstStyle/>
                    <a:p>
                      <a:pPr marL="3810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Лист учета проверки надзорными органами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15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3810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Декларация пожарной безопасности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16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76"/>
          <p:cNvPicPr>
            <a:picLocks noChangeAspect="1" noChangeArrowheads="1"/>
          </p:cNvPicPr>
          <p:nvPr/>
        </p:nvPicPr>
        <p:blipFill>
          <a:blip r:embed="rId2"/>
          <a:srcRect l="15894" t="30144" r="7321" b="17000"/>
          <a:stretch>
            <a:fillRect/>
          </a:stretch>
        </p:blipFill>
        <p:spPr bwMode="auto">
          <a:xfrm>
            <a:off x="0" y="836613"/>
            <a:ext cx="1144588" cy="554037"/>
          </a:xfrm>
          <a:prstGeom prst="rect">
            <a:avLst/>
          </a:prstGeom>
          <a:noFill/>
          <a:ln w="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9698" name="Rectangle 4"/>
          <p:cNvSpPr txBox="1">
            <a:spLocks noChangeArrowheads="1"/>
          </p:cNvSpPr>
          <p:nvPr/>
        </p:nvSpPr>
        <p:spPr bwMode="auto">
          <a:xfrm>
            <a:off x="0" y="6350"/>
            <a:ext cx="9906000" cy="900113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</p:spPr>
        <p:txBody>
          <a:bodyPr lIns="82592" tIns="41297" rIns="82592" bIns="41297" anchor="ctr"/>
          <a:lstStyle/>
          <a:p>
            <a:pPr algn="ctr" defTabSz="1543050"/>
            <a:r>
              <a:rPr lang="ru-RU" sz="15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КОСМИЧЕСКИЙ СНИМОК</a:t>
            </a:r>
          </a:p>
        </p:txBody>
      </p:sp>
      <p:sp>
        <p:nvSpPr>
          <p:cNvPr id="3" name="Прямоугольник 2"/>
          <p:cNvSpPr/>
          <p:nvPr/>
        </p:nvSpPr>
        <p:spPr>
          <a:xfrm rot="1318795">
            <a:off x="4919663" y="3938588"/>
            <a:ext cx="792162" cy="981075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53744">
              <a:defRPr/>
            </a:pPr>
            <a:endParaRPr lang="ru-RU"/>
          </a:p>
        </p:txBody>
      </p:sp>
      <p:pic>
        <p:nvPicPr>
          <p:cNvPr id="29700" name="Picture 2"/>
          <p:cNvPicPr>
            <a:picLocks noChangeAspect="1" noChangeArrowheads="1"/>
          </p:cNvPicPr>
          <p:nvPr/>
        </p:nvPicPr>
        <p:blipFill>
          <a:blip r:embed="rId3"/>
          <a:srcRect l="1825" t="14662" r="83492" b="79681"/>
          <a:stretch>
            <a:fillRect/>
          </a:stretch>
        </p:blipFill>
        <p:spPr bwMode="auto">
          <a:xfrm>
            <a:off x="5173663" y="3235325"/>
            <a:ext cx="2349500" cy="565150"/>
          </a:xfrm>
          <a:prstGeom prst="rect">
            <a:avLst/>
          </a:prstGeom>
          <a:noFill/>
          <a:ln w="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9701" name="Рисунок 5" descr="C:\Users\User\Desktop\космос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3050" y="1052513"/>
            <a:ext cx="9504363" cy="568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2" name="Рисунок 5" descr="C:\Users\User\Desktop\космос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3050" y="1052513"/>
            <a:ext cx="9504363" cy="568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550" name="Group 142"/>
          <p:cNvGraphicFramePr>
            <a:graphicFrameLocks noGrp="1"/>
          </p:cNvGraphicFramePr>
          <p:nvPr/>
        </p:nvGraphicFramePr>
        <p:xfrm>
          <a:off x="0" y="5876925"/>
          <a:ext cx="9896475" cy="1193800"/>
        </p:xfrm>
        <a:graphic>
          <a:graphicData uri="http://schemas.openxmlformats.org/drawingml/2006/table">
            <a:tbl>
              <a:tblPr/>
              <a:tblGrid>
                <a:gridCol w="879720"/>
                <a:gridCol w="879720"/>
                <a:gridCol w="813392"/>
                <a:gridCol w="616153"/>
                <a:gridCol w="1085688"/>
                <a:gridCol w="907649"/>
                <a:gridCol w="1745477"/>
                <a:gridCol w="1741986"/>
                <a:gridCol w="1227072"/>
              </a:tblGrid>
              <a:tr h="174654">
                <a:tc gridSpan="9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ОБЩАЯ ИНФОРМАЦИЯ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45166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Год </a:t>
                      </a:r>
                      <a:r>
                        <a:rPr kumimoji="0" lang="ru-RU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постр-ки</a:t>
                      </a:r>
                      <a:endParaRPr kumimoji="0" 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Дата послед. кап. ремонта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Кол-во этажей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Общ.выс</a:t>
                      </a: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Размеры </a:t>
                      </a:r>
                      <a:r>
                        <a:rPr kumimoji="0" lang="ru-RU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геометрич</a:t>
                      </a: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(Жилого здания)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Общ. </a:t>
                      </a:r>
                      <a:r>
                        <a:rPr kumimoji="0" lang="ru-RU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площ</a:t>
                      </a: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. </a:t>
                      </a:r>
                      <a:r>
                        <a:rPr kumimoji="0" lang="ru-RU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компл</a:t>
                      </a: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Среднее количество нахождения людей / персонала в здании (чел.)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людей / персонала находящихся в здании круглосуточно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выходов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253004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1954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2009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м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25х11,7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8.3х21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496,7  м</a:t>
                      </a:r>
                      <a:r>
                        <a:rPr kumimoji="0" lang="ru-RU" sz="9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136/26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pic>
        <p:nvPicPr>
          <p:cNvPr id="30755" name="Picture 76"/>
          <p:cNvPicPr>
            <a:picLocks noChangeAspect="1" noChangeArrowheads="1"/>
          </p:cNvPicPr>
          <p:nvPr/>
        </p:nvPicPr>
        <p:blipFill>
          <a:blip r:embed="rId2"/>
          <a:srcRect l="15894" t="30144" r="7321" b="17000"/>
          <a:stretch>
            <a:fillRect/>
          </a:stretch>
        </p:blipFill>
        <p:spPr bwMode="auto">
          <a:xfrm>
            <a:off x="0" y="908050"/>
            <a:ext cx="1144588" cy="554038"/>
          </a:xfrm>
          <a:prstGeom prst="rect">
            <a:avLst/>
          </a:prstGeom>
          <a:noFill/>
          <a:ln w="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72" name="TextBox 36"/>
          <p:cNvSpPr txBox="1">
            <a:spLocks noChangeArrowheads="1"/>
          </p:cNvSpPr>
          <p:nvPr/>
        </p:nvSpPr>
        <p:spPr bwMode="auto">
          <a:xfrm>
            <a:off x="6248400" y="3284538"/>
            <a:ext cx="3394075" cy="2130425"/>
          </a:xfrm>
          <a:prstGeom prst="rect">
            <a:avLst/>
          </a:prstGeom>
          <a:solidFill>
            <a:srgbClr val="D9D9D9"/>
          </a:solidFill>
          <a:ln w="0">
            <a:solidFill>
              <a:schemeClr val="tx1"/>
            </a:solidFill>
            <a:miter lim="800000"/>
            <a:headEnd/>
            <a:tailEnd/>
          </a:ln>
        </p:spPr>
        <p:txBody>
          <a:bodyPr lIns="127954" tIns="63980" rIns="127954" bIns="63980">
            <a:spAutoFit/>
          </a:bodyPr>
          <a:lstStyle>
            <a:defPPr>
              <a:defRPr lang="ru-RU"/>
            </a:defPPr>
            <a:lvl1pPr algn="l" defTabSz="127635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635000" indent="1588" algn="l" defTabSz="127635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1276350" indent="1588" algn="l" defTabSz="127635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916113" indent="1588" algn="l" defTabSz="127635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2555875" indent="1588" algn="l" defTabSz="127635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10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Общая характеристика населенного пункта:</a:t>
            </a:r>
          </a:p>
          <a:p>
            <a:pPr>
              <a:defRPr/>
            </a:pP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- площадь территории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–333.349 </a:t>
            </a:r>
            <a:r>
              <a:rPr lang="ru-RU" sz="1000" dirty="0" err="1" smtClean="0">
                <a:latin typeface="Times New Roman" pitchFamily="18" charset="0"/>
                <a:cs typeface="Times New Roman" pitchFamily="18" charset="0"/>
              </a:rPr>
              <a:t>кв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км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- количество проживающего населения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– 6200 чел. </a:t>
            </a:r>
          </a:p>
          <a:p>
            <a:pPr>
              <a:defRPr/>
            </a:pP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- (из них детей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2400) </a:t>
            </a:r>
          </a:p>
          <a:p>
            <a:pPr>
              <a:defRPr/>
            </a:pP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количество домов –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1454 (из них нежилых 0);</a:t>
            </a:r>
          </a:p>
          <a:p>
            <a:pPr>
              <a:defRPr/>
            </a:pP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- социально-значимых объектов –8 ;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000" dirty="0" err="1" smtClean="0">
                <a:latin typeface="Times New Roman" pitchFamily="18" charset="0"/>
                <a:cs typeface="Times New Roman" pitchFamily="18" charset="0"/>
              </a:rPr>
              <a:t>администр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1;</a:t>
            </a:r>
          </a:p>
          <a:p>
            <a:pPr>
              <a:defRPr/>
            </a:pP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- д/к – 1</a:t>
            </a:r>
          </a:p>
          <a:p>
            <a:pPr>
              <a:defRPr/>
            </a:pP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- детский 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сад –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1</a:t>
            </a:r>
          </a:p>
          <a:p>
            <a:pPr>
              <a:buFontTx/>
              <a:buChar char="-"/>
              <a:defRPr/>
            </a:pP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школы – 1</a:t>
            </a:r>
          </a:p>
          <a:p>
            <a:pPr>
              <a:buFontTx/>
              <a:buChar char="-"/>
              <a:defRPr/>
            </a:pP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спорт.школа-1</a:t>
            </a:r>
          </a:p>
          <a:p>
            <a:pPr>
              <a:buFontTx/>
              <a:buChar char="-"/>
              <a:defRPr/>
            </a:pP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центр реабилитации -1 </a:t>
            </a:r>
          </a:p>
          <a:p>
            <a:pPr>
              <a:buFontTx/>
              <a:buChar char="-"/>
              <a:defRPr/>
            </a:pP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000" dirty="0" err="1" smtClean="0">
                <a:latin typeface="Times New Roman" pitchFamily="18" charset="0"/>
                <a:cs typeface="Times New Roman" pitchFamily="18" charset="0"/>
              </a:rPr>
              <a:t>фапы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-2</a:t>
            </a:r>
          </a:p>
        </p:txBody>
      </p:sp>
      <p:pic>
        <p:nvPicPr>
          <p:cNvPr id="73" name="Picture 16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56175" y="4813300"/>
            <a:ext cx="404813" cy="330200"/>
          </a:xfrm>
          <a:prstGeom prst="rect">
            <a:avLst/>
          </a:prstGeom>
          <a:noFill/>
          <a:ln>
            <a:noFill/>
          </a:ln>
          <a:effectLst>
            <a:outerShdw dist="12700" dir="5400000" algn="ctr" rotWithShape="0">
              <a:schemeClr val="tx1"/>
            </a:outerShdw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74" name="Прямоугольник 73"/>
          <p:cNvSpPr/>
          <p:nvPr/>
        </p:nvSpPr>
        <p:spPr>
          <a:xfrm>
            <a:off x="4160838" y="1484313"/>
            <a:ext cx="1743075" cy="865187"/>
          </a:xfrm>
          <a:prstGeom prst="rect">
            <a:avLst/>
          </a:prstGeom>
          <a:ln w="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defTabSz="953744">
              <a:defRPr/>
            </a:pPr>
            <a:r>
              <a:rPr lang="ru-RU" sz="1000" b="1" u="sng" dirty="0">
                <a:latin typeface="Times New Roman" pitchFamily="18" charset="0"/>
                <a:cs typeface="Times New Roman" pitchFamily="18" charset="0"/>
              </a:rPr>
              <a:t>Начальник ПЧ-21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  <a:p>
            <a:pPr defTabSz="953744">
              <a:defRPr/>
            </a:pPr>
            <a:r>
              <a:rPr lang="ru-RU" sz="1000" dirty="0" err="1">
                <a:latin typeface="Times New Roman" pitchFamily="18" charset="0"/>
                <a:cs typeface="Times New Roman" pitchFamily="18" charset="0"/>
              </a:rPr>
              <a:t>К-н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dirty="0" err="1">
                <a:latin typeface="Times New Roman" pitchFamily="18" charset="0"/>
                <a:cs typeface="Times New Roman" pitchFamily="18" charset="0"/>
              </a:rPr>
              <a:t>в\с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dirty="0" err="1">
                <a:latin typeface="Times New Roman" pitchFamily="18" charset="0"/>
                <a:cs typeface="Times New Roman" pitchFamily="18" charset="0"/>
              </a:rPr>
              <a:t>Багомедов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 Р.С.</a:t>
            </a:r>
          </a:p>
          <a:p>
            <a:pPr defTabSz="953744">
              <a:defRPr/>
            </a:pP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моб:  8-960-414-80-86</a:t>
            </a:r>
          </a:p>
          <a:p>
            <a:pPr defTabSz="953744">
              <a:defRPr/>
            </a:pP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диспетчерская – </a:t>
            </a:r>
            <a:r>
              <a:rPr lang="ru-RU" sz="1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21101;001</a:t>
            </a:r>
          </a:p>
          <a:p>
            <a:pPr defTabSz="953744">
              <a:defRPr/>
            </a:pP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Служба спасения-112</a:t>
            </a:r>
          </a:p>
          <a:p>
            <a:pPr defTabSz="953744">
              <a:defRPr/>
            </a:pP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                            </a:t>
            </a:r>
          </a:p>
        </p:txBody>
      </p:sp>
      <p:sp>
        <p:nvSpPr>
          <p:cNvPr id="75" name="Прямоугольник 74"/>
          <p:cNvSpPr/>
          <p:nvPr/>
        </p:nvSpPr>
        <p:spPr>
          <a:xfrm>
            <a:off x="1281113" y="2708275"/>
            <a:ext cx="3017837" cy="895350"/>
          </a:xfrm>
          <a:prstGeom prst="rect">
            <a:avLst/>
          </a:prstGeom>
          <a:ln w="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defTabSz="953744">
              <a:defRPr/>
            </a:pPr>
            <a:r>
              <a:rPr lang="ru-RU" sz="1000" b="1" u="sng" dirty="0">
                <a:latin typeface="Times New Roman" pitchFamily="18" charset="0"/>
                <a:cs typeface="Times New Roman" pitchFamily="18" charset="0"/>
              </a:rPr>
              <a:t>Начальник ОПВД по </a:t>
            </a:r>
            <a:r>
              <a:rPr lang="ru-RU" sz="1000" b="1" u="sng" dirty="0" err="1">
                <a:latin typeface="Times New Roman" pitchFamily="18" charset="0"/>
                <a:cs typeface="Times New Roman" pitchFamily="18" charset="0"/>
              </a:rPr>
              <a:t>Каякентскому</a:t>
            </a:r>
            <a:r>
              <a:rPr lang="ru-RU" sz="1000" b="1" u="sng" dirty="0">
                <a:latin typeface="Times New Roman" pitchFamily="18" charset="0"/>
                <a:cs typeface="Times New Roman" pitchFamily="18" charset="0"/>
              </a:rPr>
              <a:t>  району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  <a:p>
            <a:pPr defTabSz="953744">
              <a:defRPr/>
            </a:pPr>
            <a:r>
              <a:rPr lang="ru-RU" sz="1000" dirty="0" err="1">
                <a:latin typeface="Times New Roman" pitchFamily="18" charset="0"/>
                <a:cs typeface="Times New Roman" pitchFamily="18" charset="0"/>
              </a:rPr>
              <a:t>Абусаламов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 Т.А.</a:t>
            </a:r>
          </a:p>
          <a:p>
            <a:pPr defTabSz="953744">
              <a:defRPr/>
            </a:pPr>
            <a:r>
              <a:rPr lang="ru-RU" sz="1000" dirty="0" err="1">
                <a:latin typeface="Times New Roman" pitchFamily="18" charset="0"/>
                <a:cs typeface="Times New Roman" pitchFamily="18" charset="0"/>
              </a:rPr>
              <a:t>моб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: 8 928 277 555</a:t>
            </a:r>
          </a:p>
          <a:p>
            <a:pPr defTabSz="953744">
              <a:defRPr/>
            </a:pP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раб: 99-69-84</a:t>
            </a:r>
          </a:p>
          <a:p>
            <a:pPr defTabSz="953744">
              <a:defRPr/>
            </a:pP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Дежурная часть –2-11-02</a:t>
            </a:r>
          </a:p>
        </p:txBody>
      </p:sp>
      <p:grpSp>
        <p:nvGrpSpPr>
          <p:cNvPr id="76" name="Group 53"/>
          <p:cNvGrpSpPr>
            <a:grpSpLocks/>
          </p:cNvGrpSpPr>
          <p:nvPr/>
        </p:nvGrpSpPr>
        <p:grpSpPr bwMode="auto">
          <a:xfrm>
            <a:off x="6105128" y="2103685"/>
            <a:ext cx="499768" cy="262255"/>
            <a:chOff x="2293" y="3988"/>
            <a:chExt cx="814" cy="246"/>
          </a:xfr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grpSpPr>
        <p:sp>
          <p:nvSpPr>
            <p:cNvPr id="77" name="Rectangle 54"/>
            <p:cNvSpPr>
              <a:spLocks noChangeArrowheads="1"/>
            </p:cNvSpPr>
            <p:nvPr/>
          </p:nvSpPr>
          <p:spPr bwMode="auto">
            <a:xfrm>
              <a:off x="2702" y="3988"/>
              <a:ext cx="405" cy="246"/>
            </a:xfrm>
            <a:prstGeom prst="rect">
              <a:avLst/>
            </a:prstGeom>
            <a:grpFill/>
            <a:ln w="635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12689" tIns="12689" rIns="12689" bIns="12689" anchor="ctr"/>
            <a:lstStyle/>
            <a:p>
              <a:pPr algn="ctr" defTabSz="912703">
                <a:defRPr/>
              </a:pPr>
              <a:r>
                <a:rPr lang="ru-RU" sz="800" dirty="0">
                  <a:latin typeface="Times New Roman" pitchFamily="18" charset="0"/>
                  <a:cs typeface="Times New Roman" pitchFamily="18" charset="0"/>
                </a:rPr>
                <a:t>ЦРБ</a:t>
              </a:r>
            </a:p>
            <a:p>
              <a:pPr algn="ctr" defTabSz="912703">
                <a:defRPr/>
              </a:pPr>
              <a:r>
                <a:rPr lang="ru-RU" sz="800">
                  <a:latin typeface="Times New Roman" pitchFamily="18" charset="0"/>
                  <a:cs typeface="Times New Roman" pitchFamily="18" charset="0"/>
                </a:rPr>
                <a:t>7км</a:t>
              </a:r>
              <a:endParaRPr lang="ru-RU" sz="800" dirty="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78" name="Group 56"/>
            <p:cNvGrpSpPr>
              <a:grpSpLocks/>
            </p:cNvGrpSpPr>
            <p:nvPr/>
          </p:nvGrpSpPr>
          <p:grpSpPr bwMode="auto">
            <a:xfrm>
              <a:off x="2293" y="4020"/>
              <a:ext cx="361" cy="211"/>
              <a:chOff x="0" y="1"/>
              <a:chExt cx="20000" cy="19999"/>
            </a:xfrm>
            <a:grpFill/>
          </p:grpSpPr>
          <p:sp>
            <p:nvSpPr>
              <p:cNvPr id="79" name="Rectangle 57"/>
              <p:cNvSpPr>
                <a:spLocks noChangeArrowheads="1"/>
              </p:cNvSpPr>
              <p:nvPr/>
            </p:nvSpPr>
            <p:spPr bwMode="auto">
              <a:xfrm>
                <a:off x="0" y="7756"/>
                <a:ext cx="20000" cy="12244"/>
              </a:xfrm>
              <a:prstGeom prst="rect">
                <a:avLst/>
              </a:prstGeom>
              <a:grpFill/>
              <a:ln w="635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lIns="91347" tIns="45674" rIns="91347" bIns="45674" anchor="ctr"/>
              <a:lstStyle/>
              <a:p>
                <a:pPr algn="ctr" defTabSz="912703">
                  <a:defRPr/>
                </a:pPr>
                <a:endParaRPr lang="ru-RU" sz="800" dirty="0">
                  <a:cs typeface="Times New Roman" pitchFamily="18" charset="0"/>
                </a:endParaRPr>
              </a:p>
            </p:txBody>
          </p:sp>
          <p:sp>
            <p:nvSpPr>
              <p:cNvPr id="80" name="Line 58"/>
              <p:cNvSpPr>
                <a:spLocks noChangeShapeType="1"/>
              </p:cNvSpPr>
              <p:nvPr/>
            </p:nvSpPr>
            <p:spPr bwMode="auto">
              <a:xfrm flipV="1">
                <a:off x="161" y="1"/>
                <a:ext cx="10170" cy="7779"/>
              </a:xfrm>
              <a:prstGeom prst="line">
                <a:avLst/>
              </a:prstGeom>
              <a:grpFill/>
              <a:ln w="635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anchor="ctr"/>
              <a:lstStyle/>
              <a:p>
                <a:pPr algn="ctr" defTabSz="953744">
                  <a:defRPr/>
                </a:pPr>
                <a:endParaRPr lang="ru-RU" sz="800" dirty="0">
                  <a:cs typeface="Times New Roman" pitchFamily="18" charset="0"/>
                </a:endParaRPr>
              </a:p>
            </p:txBody>
          </p:sp>
          <p:sp>
            <p:nvSpPr>
              <p:cNvPr id="81" name="Line 59"/>
              <p:cNvSpPr>
                <a:spLocks noChangeShapeType="1"/>
              </p:cNvSpPr>
              <p:nvPr/>
            </p:nvSpPr>
            <p:spPr bwMode="auto">
              <a:xfrm>
                <a:off x="10475" y="1"/>
                <a:ext cx="9364" cy="7309"/>
              </a:xfrm>
              <a:prstGeom prst="line">
                <a:avLst/>
              </a:prstGeom>
              <a:grpFill/>
              <a:ln w="635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anchor="ctr"/>
              <a:lstStyle/>
              <a:p>
                <a:pPr algn="ctr" defTabSz="953744">
                  <a:defRPr/>
                </a:pPr>
                <a:endParaRPr lang="ru-RU" sz="800" dirty="0">
                  <a:cs typeface="Times New Roman" pitchFamily="18" charset="0"/>
                </a:endParaRPr>
              </a:p>
            </p:txBody>
          </p:sp>
        </p:grpSp>
      </p:grpSp>
      <p:sp>
        <p:nvSpPr>
          <p:cNvPr id="23" name="Прямоугольник 22"/>
          <p:cNvSpPr/>
          <p:nvPr/>
        </p:nvSpPr>
        <p:spPr>
          <a:xfrm>
            <a:off x="2792413" y="3789363"/>
            <a:ext cx="2671762" cy="1174750"/>
          </a:xfrm>
          <a:prstGeom prst="rect">
            <a:avLst/>
          </a:prstGeom>
          <a:ln w="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defTabSz="558800">
              <a:defRPr/>
            </a:pPr>
            <a:r>
              <a:rPr lang="ru-RU" sz="1000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МКОУ «</a:t>
            </a:r>
            <a:r>
              <a:rPr lang="ru-RU" sz="1000" b="1" u="sng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Новокаякентская</a:t>
            </a:r>
            <a:r>
              <a:rPr lang="ru-RU" sz="1000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начальная школа- детский сад №1» </a:t>
            </a:r>
          </a:p>
          <a:p>
            <a:pPr algn="ctr" defTabSz="558800">
              <a:defRPr/>
            </a:pP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368560, РД </a:t>
            </a:r>
            <a:r>
              <a:rPr lang="ru-RU" sz="1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Каякентский</a:t>
            </a: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район с. </a:t>
            </a:r>
            <a:r>
              <a:rPr lang="ru-RU" sz="1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Новокаякент</a:t>
            </a: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ул. Ю.Акаева №1</a:t>
            </a:r>
            <a:endParaRPr lang="ru-RU" sz="1000" b="1" u="sng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558800">
              <a:defRPr/>
            </a:pPr>
            <a:endParaRPr lang="ru-RU" sz="1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3" name="Прямая со стрелкой 32"/>
          <p:cNvCxnSpPr>
            <a:stCxn id="30803" idx="2"/>
          </p:cNvCxnSpPr>
          <p:nvPr/>
        </p:nvCxnSpPr>
        <p:spPr>
          <a:xfrm flipV="1">
            <a:off x="5672138" y="1989138"/>
            <a:ext cx="796925" cy="1566862"/>
          </a:xfrm>
          <a:prstGeom prst="straightConnector1">
            <a:avLst/>
          </a:prstGeom>
          <a:noFill/>
          <a:ln w="0" cap="flat" cmpd="sng" algn="ctr">
            <a:solidFill>
              <a:schemeClr val="tx1"/>
            </a:solidFill>
            <a:prstDash val="solid"/>
            <a:headEnd type="triangle" w="lg" len="lg"/>
            <a:tailEnd type="triangle" w="lg" len="lg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sp>
        <p:nvSpPr>
          <p:cNvPr id="41" name="Прямоугольник 40"/>
          <p:cNvSpPr/>
          <p:nvPr/>
        </p:nvSpPr>
        <p:spPr>
          <a:xfrm>
            <a:off x="5810250" y="2740025"/>
            <a:ext cx="573088" cy="214313"/>
          </a:xfrm>
          <a:prstGeom prst="rect">
            <a:avLst/>
          </a:prstGeom>
          <a:solidFill>
            <a:sysClr val="window" lastClr="FFFFFF"/>
          </a:solidFill>
          <a:ln w="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lIns="128016" tIns="64008" rIns="128016" bIns="64008" anchor="ctr"/>
          <a:lstStyle/>
          <a:p>
            <a:pPr algn="ctr" defTabSz="128016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kern="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7 км</a:t>
            </a:r>
          </a:p>
        </p:txBody>
      </p:sp>
      <p:sp>
        <p:nvSpPr>
          <p:cNvPr id="30764" name="Rectangle 4"/>
          <p:cNvSpPr txBox="1">
            <a:spLocks noChangeArrowheads="1"/>
          </p:cNvSpPr>
          <p:nvPr/>
        </p:nvSpPr>
        <p:spPr bwMode="auto">
          <a:xfrm>
            <a:off x="0" y="0"/>
            <a:ext cx="9906000" cy="900113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</p:spPr>
        <p:txBody>
          <a:bodyPr lIns="82592" tIns="41297" rIns="82592" bIns="41297" anchor="ctr"/>
          <a:lstStyle/>
          <a:p>
            <a:pPr algn="ctr" defTabSz="1543050"/>
            <a:r>
              <a:rPr lang="ru-RU"/>
              <a:t>ПАСПОРТ ОБЪЕКТА МИНИСТЕРСТВА ОБРАЗОВАНИЯ РД</a:t>
            </a:r>
          </a:p>
          <a:p>
            <a:pPr algn="ctr" defTabSz="1543050"/>
            <a:r>
              <a:rPr lang="ru-RU" u="sng"/>
              <a:t>МКОУ «Новокаякентская начальная школа- детский сад №1»</a:t>
            </a:r>
          </a:p>
          <a:p>
            <a:pPr algn="ctr" defTabSz="1543050"/>
            <a:r>
              <a:rPr lang="ru-RU"/>
              <a:t>(космический снимок</a:t>
            </a:r>
          </a:p>
        </p:txBody>
      </p:sp>
      <p:sp>
        <p:nvSpPr>
          <p:cNvPr id="130" name="Freeform 62"/>
          <p:cNvSpPr>
            <a:spLocks/>
          </p:cNvSpPr>
          <p:nvPr/>
        </p:nvSpPr>
        <p:spPr bwMode="auto">
          <a:xfrm>
            <a:off x="5313363" y="2781300"/>
            <a:ext cx="431800" cy="241300"/>
          </a:xfrm>
          <a:custGeom>
            <a:avLst/>
            <a:gdLst>
              <a:gd name="T0" fmla="*/ 0 w 291"/>
              <a:gd name="T1" fmla="*/ 0 h 159"/>
              <a:gd name="T2" fmla="*/ 0 w 291"/>
              <a:gd name="T3" fmla="*/ 2147483647 h 159"/>
              <a:gd name="T4" fmla="*/ 2147483647 w 291"/>
              <a:gd name="T5" fmla="*/ 2147483647 h 159"/>
              <a:gd name="T6" fmla="*/ 2147483647 w 291"/>
              <a:gd name="T7" fmla="*/ 2147483647 h 159"/>
              <a:gd name="T8" fmla="*/ 0 w 291"/>
              <a:gd name="T9" fmla="*/ 0 h 1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91"/>
              <a:gd name="T16" fmla="*/ 0 h 159"/>
              <a:gd name="T17" fmla="*/ 291 w 291"/>
              <a:gd name="T18" fmla="*/ 159 h 15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91" h="159">
                <a:moveTo>
                  <a:pt x="0" y="0"/>
                </a:moveTo>
                <a:lnTo>
                  <a:pt x="0" y="159"/>
                </a:lnTo>
                <a:lnTo>
                  <a:pt x="291" y="114"/>
                </a:lnTo>
                <a:lnTo>
                  <a:pt x="291" y="39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347" tIns="45674" rIns="91347" bIns="45674"/>
          <a:lstStyle/>
          <a:p>
            <a:pPr algn="ctr" defTabSz="912813">
              <a:defRPr/>
            </a:pPr>
            <a:r>
              <a:rPr lang="ru-RU" sz="21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</a:p>
        </p:txBody>
      </p:sp>
      <p:grpSp>
        <p:nvGrpSpPr>
          <p:cNvPr id="30766" name="Group 149"/>
          <p:cNvGrpSpPr>
            <a:grpSpLocks/>
          </p:cNvGrpSpPr>
          <p:nvPr/>
        </p:nvGrpSpPr>
        <p:grpSpPr bwMode="auto">
          <a:xfrm>
            <a:off x="5529263" y="3357563"/>
            <a:ext cx="365125" cy="198437"/>
            <a:chOff x="2018" y="2750"/>
            <a:chExt cx="363" cy="311"/>
          </a:xfrm>
        </p:grpSpPr>
        <p:sp>
          <p:nvSpPr>
            <p:cNvPr id="30773" name="AutoShape 150"/>
            <p:cNvSpPr>
              <a:spLocks noChangeArrowheads="1"/>
            </p:cNvSpPr>
            <p:nvPr/>
          </p:nvSpPr>
          <p:spPr bwMode="auto">
            <a:xfrm>
              <a:off x="2018" y="3027"/>
              <a:ext cx="24" cy="33"/>
            </a:xfrm>
            <a:custGeom>
              <a:avLst/>
              <a:gdLst>
                <a:gd name="T0" fmla="*/ 0 w 139"/>
                <a:gd name="T1" fmla="*/ 0 h 135"/>
                <a:gd name="T2" fmla="*/ 0 w 139"/>
                <a:gd name="T3" fmla="*/ 0 h 135"/>
                <a:gd name="T4" fmla="*/ 0 w 139"/>
                <a:gd name="T5" fmla="*/ 0 h 135"/>
                <a:gd name="T6" fmla="*/ 0 w 139"/>
                <a:gd name="T7" fmla="*/ 0 h 135"/>
                <a:gd name="T8" fmla="*/ 0 w 139"/>
                <a:gd name="T9" fmla="*/ 0 h 135"/>
                <a:gd name="T10" fmla="*/ 0 w 139"/>
                <a:gd name="T11" fmla="*/ 0 h 135"/>
                <a:gd name="T12" fmla="*/ 0 w 139"/>
                <a:gd name="T13" fmla="*/ 0 h 135"/>
                <a:gd name="T14" fmla="*/ 0 w 139"/>
                <a:gd name="T15" fmla="*/ 0 h 135"/>
                <a:gd name="T16" fmla="*/ 0 w 139"/>
                <a:gd name="T17" fmla="*/ 0 h 1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9"/>
                <a:gd name="T28" fmla="*/ 0 h 135"/>
                <a:gd name="T29" fmla="*/ 139 w 139"/>
                <a:gd name="T30" fmla="*/ 135 h 13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9" h="135">
                  <a:moveTo>
                    <a:pt x="0" y="135"/>
                  </a:moveTo>
                  <a:lnTo>
                    <a:pt x="0" y="92"/>
                  </a:lnTo>
                  <a:lnTo>
                    <a:pt x="46" y="92"/>
                  </a:lnTo>
                  <a:lnTo>
                    <a:pt x="46" y="47"/>
                  </a:lnTo>
                  <a:lnTo>
                    <a:pt x="92" y="47"/>
                  </a:lnTo>
                  <a:lnTo>
                    <a:pt x="92" y="0"/>
                  </a:lnTo>
                  <a:lnTo>
                    <a:pt x="139" y="0"/>
                  </a:lnTo>
                  <a:lnTo>
                    <a:pt x="139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0774" name="AutoShape 151"/>
            <p:cNvSpPr>
              <a:spLocks noChangeArrowheads="1"/>
            </p:cNvSpPr>
            <p:nvPr/>
          </p:nvSpPr>
          <p:spPr bwMode="auto">
            <a:xfrm>
              <a:off x="2042" y="2765"/>
              <a:ext cx="330" cy="294"/>
            </a:xfrm>
            <a:custGeom>
              <a:avLst/>
              <a:gdLst>
                <a:gd name="T0" fmla="*/ 0 w 1946"/>
                <a:gd name="T1" fmla="*/ 0 h 1278"/>
                <a:gd name="T2" fmla="*/ 0 w 1946"/>
                <a:gd name="T3" fmla="*/ 0 h 1278"/>
                <a:gd name="T4" fmla="*/ 0 w 1946"/>
                <a:gd name="T5" fmla="*/ 0 h 1278"/>
                <a:gd name="T6" fmla="*/ 0 w 1946"/>
                <a:gd name="T7" fmla="*/ 0 h 1278"/>
                <a:gd name="T8" fmla="*/ 0 w 1946"/>
                <a:gd name="T9" fmla="*/ 0 h 1278"/>
                <a:gd name="T10" fmla="*/ 0 w 1946"/>
                <a:gd name="T11" fmla="*/ 0 h 1278"/>
                <a:gd name="T12" fmla="*/ 0 w 1946"/>
                <a:gd name="T13" fmla="*/ 0 h 1278"/>
                <a:gd name="T14" fmla="*/ 0 w 1946"/>
                <a:gd name="T15" fmla="*/ 0 h 1278"/>
                <a:gd name="T16" fmla="*/ 0 w 1946"/>
                <a:gd name="T17" fmla="*/ 0 h 1278"/>
                <a:gd name="T18" fmla="*/ 0 w 1946"/>
                <a:gd name="T19" fmla="*/ 0 h 1278"/>
                <a:gd name="T20" fmla="*/ 0 w 1946"/>
                <a:gd name="T21" fmla="*/ 0 h 1278"/>
                <a:gd name="T22" fmla="*/ 0 w 1946"/>
                <a:gd name="T23" fmla="*/ 0 h 1278"/>
                <a:gd name="T24" fmla="*/ 0 w 1946"/>
                <a:gd name="T25" fmla="*/ 0 h 1278"/>
                <a:gd name="T26" fmla="*/ 0 w 1946"/>
                <a:gd name="T27" fmla="*/ 0 h 1278"/>
                <a:gd name="T28" fmla="*/ 0 w 1946"/>
                <a:gd name="T29" fmla="*/ 0 h 1278"/>
                <a:gd name="T30" fmla="*/ 0 w 1946"/>
                <a:gd name="T31" fmla="*/ 0 h 1278"/>
                <a:gd name="T32" fmla="*/ 0 w 1946"/>
                <a:gd name="T33" fmla="*/ 0 h 1278"/>
                <a:gd name="T34" fmla="*/ 0 w 1946"/>
                <a:gd name="T35" fmla="*/ 0 h 1278"/>
                <a:gd name="T36" fmla="*/ 0 w 1946"/>
                <a:gd name="T37" fmla="*/ 0 h 1278"/>
                <a:gd name="T38" fmla="*/ 0 w 1946"/>
                <a:gd name="T39" fmla="*/ 0 h 1278"/>
                <a:gd name="T40" fmla="*/ 0 w 1946"/>
                <a:gd name="T41" fmla="*/ 0 h 1278"/>
                <a:gd name="T42" fmla="*/ 0 w 1946"/>
                <a:gd name="T43" fmla="*/ 0 h 1278"/>
                <a:gd name="T44" fmla="*/ 0 w 1946"/>
                <a:gd name="T45" fmla="*/ 0 h 1278"/>
                <a:gd name="T46" fmla="*/ 0 w 1946"/>
                <a:gd name="T47" fmla="*/ 0 h 1278"/>
                <a:gd name="T48" fmla="*/ 0 w 1946"/>
                <a:gd name="T49" fmla="*/ 0 h 1278"/>
                <a:gd name="T50" fmla="*/ 0 w 1946"/>
                <a:gd name="T51" fmla="*/ 0 h 1278"/>
                <a:gd name="T52" fmla="*/ 0 w 1946"/>
                <a:gd name="T53" fmla="*/ 0 h 1278"/>
                <a:gd name="T54" fmla="*/ 0 w 1946"/>
                <a:gd name="T55" fmla="*/ 0 h 1278"/>
                <a:gd name="T56" fmla="*/ 0 w 1946"/>
                <a:gd name="T57" fmla="*/ 0 h 1278"/>
                <a:gd name="T58" fmla="*/ 0 w 1946"/>
                <a:gd name="T59" fmla="*/ 0 h 1278"/>
                <a:gd name="T60" fmla="*/ 0 w 1946"/>
                <a:gd name="T61" fmla="*/ 0 h 1278"/>
                <a:gd name="T62" fmla="*/ 0 w 1946"/>
                <a:gd name="T63" fmla="*/ 0 h 1278"/>
                <a:gd name="T64" fmla="*/ 0 w 1946"/>
                <a:gd name="T65" fmla="*/ 0 h 1278"/>
                <a:gd name="T66" fmla="*/ 0 w 1946"/>
                <a:gd name="T67" fmla="*/ 0 h 1278"/>
                <a:gd name="T68" fmla="*/ 0 w 1946"/>
                <a:gd name="T69" fmla="*/ 0 h 1278"/>
                <a:gd name="T70" fmla="*/ 0 w 1946"/>
                <a:gd name="T71" fmla="*/ 0 h 1278"/>
                <a:gd name="T72" fmla="*/ 0 w 1946"/>
                <a:gd name="T73" fmla="*/ 0 h 1278"/>
                <a:gd name="T74" fmla="*/ 0 w 1946"/>
                <a:gd name="T75" fmla="*/ 0 h 127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946"/>
                <a:gd name="T115" fmla="*/ 0 h 1278"/>
                <a:gd name="T116" fmla="*/ 1946 w 1946"/>
                <a:gd name="T117" fmla="*/ 1278 h 127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946" h="1278">
                  <a:moveTo>
                    <a:pt x="0" y="1278"/>
                  </a:moveTo>
                  <a:lnTo>
                    <a:pt x="0" y="103"/>
                  </a:lnTo>
                  <a:lnTo>
                    <a:pt x="753" y="103"/>
                  </a:lnTo>
                  <a:lnTo>
                    <a:pt x="754" y="93"/>
                  </a:lnTo>
                  <a:lnTo>
                    <a:pt x="757" y="82"/>
                  </a:lnTo>
                  <a:lnTo>
                    <a:pt x="763" y="72"/>
                  </a:lnTo>
                  <a:lnTo>
                    <a:pt x="769" y="63"/>
                  </a:lnTo>
                  <a:lnTo>
                    <a:pt x="779" y="55"/>
                  </a:lnTo>
                  <a:lnTo>
                    <a:pt x="790" y="46"/>
                  </a:lnTo>
                  <a:lnTo>
                    <a:pt x="803" y="38"/>
                  </a:lnTo>
                  <a:lnTo>
                    <a:pt x="817" y="30"/>
                  </a:lnTo>
                  <a:lnTo>
                    <a:pt x="833" y="24"/>
                  </a:lnTo>
                  <a:lnTo>
                    <a:pt x="849" y="18"/>
                  </a:lnTo>
                  <a:lnTo>
                    <a:pt x="867" y="13"/>
                  </a:lnTo>
                  <a:lnTo>
                    <a:pt x="887" y="8"/>
                  </a:lnTo>
                  <a:lnTo>
                    <a:pt x="907" y="5"/>
                  </a:lnTo>
                  <a:lnTo>
                    <a:pt x="928" y="3"/>
                  </a:lnTo>
                  <a:lnTo>
                    <a:pt x="950" y="0"/>
                  </a:lnTo>
                  <a:lnTo>
                    <a:pt x="972" y="0"/>
                  </a:lnTo>
                  <a:lnTo>
                    <a:pt x="995" y="0"/>
                  </a:lnTo>
                  <a:lnTo>
                    <a:pt x="1017" y="3"/>
                  </a:lnTo>
                  <a:lnTo>
                    <a:pt x="1038" y="5"/>
                  </a:lnTo>
                  <a:lnTo>
                    <a:pt x="1059" y="8"/>
                  </a:lnTo>
                  <a:lnTo>
                    <a:pt x="1078" y="13"/>
                  </a:lnTo>
                  <a:lnTo>
                    <a:pt x="1096" y="18"/>
                  </a:lnTo>
                  <a:lnTo>
                    <a:pt x="1113" y="24"/>
                  </a:lnTo>
                  <a:lnTo>
                    <a:pt x="1129" y="30"/>
                  </a:lnTo>
                  <a:lnTo>
                    <a:pt x="1143" y="38"/>
                  </a:lnTo>
                  <a:lnTo>
                    <a:pt x="1155" y="46"/>
                  </a:lnTo>
                  <a:lnTo>
                    <a:pt x="1167" y="55"/>
                  </a:lnTo>
                  <a:lnTo>
                    <a:pt x="1175" y="63"/>
                  </a:lnTo>
                  <a:lnTo>
                    <a:pt x="1183" y="72"/>
                  </a:lnTo>
                  <a:lnTo>
                    <a:pt x="1189" y="82"/>
                  </a:lnTo>
                  <a:lnTo>
                    <a:pt x="1192" y="93"/>
                  </a:lnTo>
                  <a:lnTo>
                    <a:pt x="1193" y="103"/>
                  </a:lnTo>
                  <a:lnTo>
                    <a:pt x="1946" y="103"/>
                  </a:lnTo>
                  <a:lnTo>
                    <a:pt x="1946" y="1277"/>
                  </a:lnTo>
                  <a:lnTo>
                    <a:pt x="0" y="1278"/>
                  </a:lnTo>
                  <a:close/>
                </a:path>
              </a:pathLst>
            </a:custGeom>
            <a:solidFill>
              <a:srgbClr val="B23333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0775" name="Rectangle 152"/>
            <p:cNvSpPr>
              <a:spLocks noChangeArrowheads="1"/>
            </p:cNvSpPr>
            <p:nvPr/>
          </p:nvSpPr>
          <p:spPr bwMode="auto">
            <a:xfrm>
              <a:off x="2257" y="2904"/>
              <a:ext cx="19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776" name="Rectangle 153"/>
            <p:cNvSpPr>
              <a:spLocks noChangeArrowheads="1"/>
            </p:cNvSpPr>
            <p:nvPr/>
          </p:nvSpPr>
          <p:spPr bwMode="auto">
            <a:xfrm>
              <a:off x="2243" y="2918"/>
              <a:ext cx="22" cy="8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777" name="Rectangle 154"/>
            <p:cNvSpPr>
              <a:spLocks noChangeArrowheads="1"/>
            </p:cNvSpPr>
            <p:nvPr/>
          </p:nvSpPr>
          <p:spPr bwMode="auto">
            <a:xfrm>
              <a:off x="2315" y="2891"/>
              <a:ext cx="28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778" name="Rectangle 155"/>
            <p:cNvSpPr>
              <a:spLocks noChangeArrowheads="1"/>
            </p:cNvSpPr>
            <p:nvPr/>
          </p:nvSpPr>
          <p:spPr bwMode="auto">
            <a:xfrm>
              <a:off x="2307" y="2904"/>
              <a:ext cx="19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779" name="Rectangle 156"/>
            <p:cNvSpPr>
              <a:spLocks noChangeArrowheads="1"/>
            </p:cNvSpPr>
            <p:nvPr/>
          </p:nvSpPr>
          <p:spPr bwMode="auto">
            <a:xfrm>
              <a:off x="2307" y="2878"/>
              <a:ext cx="19" cy="1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780" name="Rectangle 157"/>
            <p:cNvSpPr>
              <a:spLocks noChangeArrowheads="1"/>
            </p:cNvSpPr>
            <p:nvPr/>
          </p:nvSpPr>
          <p:spPr bwMode="auto">
            <a:xfrm>
              <a:off x="2042" y="2899"/>
              <a:ext cx="21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781" name="Rectangle 158"/>
            <p:cNvSpPr>
              <a:spLocks noChangeArrowheads="1"/>
            </p:cNvSpPr>
            <p:nvPr/>
          </p:nvSpPr>
          <p:spPr bwMode="auto">
            <a:xfrm>
              <a:off x="2042" y="2888"/>
              <a:ext cx="13" cy="11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782" name="Rectangle 159"/>
            <p:cNvSpPr>
              <a:spLocks noChangeArrowheads="1"/>
            </p:cNvSpPr>
            <p:nvPr/>
          </p:nvSpPr>
          <p:spPr bwMode="auto">
            <a:xfrm>
              <a:off x="2042" y="2915"/>
              <a:ext cx="13" cy="9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783" name="Rectangle 160"/>
            <p:cNvSpPr>
              <a:spLocks noChangeArrowheads="1"/>
            </p:cNvSpPr>
            <p:nvPr/>
          </p:nvSpPr>
          <p:spPr bwMode="auto">
            <a:xfrm>
              <a:off x="2134" y="2899"/>
              <a:ext cx="21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784" name="Rectangle 161"/>
            <p:cNvSpPr>
              <a:spLocks noChangeArrowheads="1"/>
            </p:cNvSpPr>
            <p:nvPr/>
          </p:nvSpPr>
          <p:spPr bwMode="auto">
            <a:xfrm>
              <a:off x="2119" y="2915"/>
              <a:ext cx="21" cy="9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785" name="Rectangle 162"/>
            <p:cNvSpPr>
              <a:spLocks noChangeArrowheads="1"/>
            </p:cNvSpPr>
            <p:nvPr/>
          </p:nvSpPr>
          <p:spPr bwMode="auto">
            <a:xfrm>
              <a:off x="2042" y="3001"/>
              <a:ext cx="21" cy="1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786" name="Rectangle 163"/>
            <p:cNvSpPr>
              <a:spLocks noChangeArrowheads="1"/>
            </p:cNvSpPr>
            <p:nvPr/>
          </p:nvSpPr>
          <p:spPr bwMode="auto">
            <a:xfrm>
              <a:off x="2042" y="2989"/>
              <a:ext cx="13" cy="10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787" name="Rectangle 164"/>
            <p:cNvSpPr>
              <a:spLocks noChangeArrowheads="1"/>
            </p:cNvSpPr>
            <p:nvPr/>
          </p:nvSpPr>
          <p:spPr bwMode="auto">
            <a:xfrm>
              <a:off x="2042" y="3016"/>
              <a:ext cx="13" cy="10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788" name="Rectangle 165"/>
            <p:cNvSpPr>
              <a:spLocks noChangeArrowheads="1"/>
            </p:cNvSpPr>
            <p:nvPr/>
          </p:nvSpPr>
          <p:spPr bwMode="auto">
            <a:xfrm>
              <a:off x="2134" y="3001"/>
              <a:ext cx="21" cy="1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789" name="Rectangle 166"/>
            <p:cNvSpPr>
              <a:spLocks noChangeArrowheads="1"/>
            </p:cNvSpPr>
            <p:nvPr/>
          </p:nvSpPr>
          <p:spPr bwMode="auto">
            <a:xfrm>
              <a:off x="2119" y="3016"/>
              <a:ext cx="21" cy="10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790" name="AutoShape 167"/>
            <p:cNvSpPr>
              <a:spLocks noChangeArrowheads="1"/>
            </p:cNvSpPr>
            <p:nvPr/>
          </p:nvSpPr>
          <p:spPr bwMode="auto">
            <a:xfrm>
              <a:off x="2170" y="2899"/>
              <a:ext cx="73" cy="29"/>
            </a:xfrm>
            <a:custGeom>
              <a:avLst/>
              <a:gdLst>
                <a:gd name="T0" fmla="*/ 0 w 440"/>
                <a:gd name="T1" fmla="*/ 0 h 102"/>
                <a:gd name="T2" fmla="*/ 0 w 440"/>
                <a:gd name="T3" fmla="*/ 0 h 102"/>
                <a:gd name="T4" fmla="*/ 0 w 440"/>
                <a:gd name="T5" fmla="*/ 0 h 102"/>
                <a:gd name="T6" fmla="*/ 0 w 440"/>
                <a:gd name="T7" fmla="*/ 0 h 102"/>
                <a:gd name="T8" fmla="*/ 0 w 440"/>
                <a:gd name="T9" fmla="*/ 0 h 102"/>
                <a:gd name="T10" fmla="*/ 0 w 440"/>
                <a:gd name="T11" fmla="*/ 0 h 102"/>
                <a:gd name="T12" fmla="*/ 0 w 440"/>
                <a:gd name="T13" fmla="*/ 0 h 102"/>
                <a:gd name="T14" fmla="*/ 0 w 440"/>
                <a:gd name="T15" fmla="*/ 0 h 102"/>
                <a:gd name="T16" fmla="*/ 0 w 440"/>
                <a:gd name="T17" fmla="*/ 0 h 102"/>
                <a:gd name="T18" fmla="*/ 0 w 440"/>
                <a:gd name="T19" fmla="*/ 0 h 102"/>
                <a:gd name="T20" fmla="*/ 0 w 440"/>
                <a:gd name="T21" fmla="*/ 0 h 102"/>
                <a:gd name="T22" fmla="*/ 0 w 440"/>
                <a:gd name="T23" fmla="*/ 0 h 102"/>
                <a:gd name="T24" fmla="*/ 0 w 440"/>
                <a:gd name="T25" fmla="*/ 0 h 102"/>
                <a:gd name="T26" fmla="*/ 0 w 440"/>
                <a:gd name="T27" fmla="*/ 0 h 102"/>
                <a:gd name="T28" fmla="*/ 0 w 440"/>
                <a:gd name="T29" fmla="*/ 0 h 102"/>
                <a:gd name="T30" fmla="*/ 0 w 440"/>
                <a:gd name="T31" fmla="*/ 0 h 102"/>
                <a:gd name="T32" fmla="*/ 0 w 440"/>
                <a:gd name="T33" fmla="*/ 0 h 102"/>
                <a:gd name="T34" fmla="*/ 0 w 440"/>
                <a:gd name="T35" fmla="*/ 0 h 102"/>
                <a:gd name="T36" fmla="*/ 0 w 440"/>
                <a:gd name="T37" fmla="*/ 0 h 102"/>
                <a:gd name="T38" fmla="*/ 0 w 440"/>
                <a:gd name="T39" fmla="*/ 0 h 102"/>
                <a:gd name="T40" fmla="*/ 0 w 440"/>
                <a:gd name="T41" fmla="*/ 0 h 102"/>
                <a:gd name="T42" fmla="*/ 0 w 440"/>
                <a:gd name="T43" fmla="*/ 0 h 102"/>
                <a:gd name="T44" fmla="*/ 0 w 440"/>
                <a:gd name="T45" fmla="*/ 0 h 102"/>
                <a:gd name="T46" fmla="*/ 0 w 440"/>
                <a:gd name="T47" fmla="*/ 0 h 102"/>
                <a:gd name="T48" fmla="*/ 0 w 440"/>
                <a:gd name="T49" fmla="*/ 0 h 102"/>
                <a:gd name="T50" fmla="*/ 0 w 440"/>
                <a:gd name="T51" fmla="*/ 0 h 102"/>
                <a:gd name="T52" fmla="*/ 0 w 440"/>
                <a:gd name="T53" fmla="*/ 0 h 102"/>
                <a:gd name="T54" fmla="*/ 0 w 440"/>
                <a:gd name="T55" fmla="*/ 0 h 102"/>
                <a:gd name="T56" fmla="*/ 0 w 440"/>
                <a:gd name="T57" fmla="*/ 0 h 102"/>
                <a:gd name="T58" fmla="*/ 0 w 440"/>
                <a:gd name="T59" fmla="*/ 0 h 102"/>
                <a:gd name="T60" fmla="*/ 0 w 440"/>
                <a:gd name="T61" fmla="*/ 0 h 102"/>
                <a:gd name="T62" fmla="*/ 0 w 440"/>
                <a:gd name="T63" fmla="*/ 0 h 102"/>
                <a:gd name="T64" fmla="*/ 0 w 440"/>
                <a:gd name="T65" fmla="*/ 0 h 102"/>
                <a:gd name="T66" fmla="*/ 0 w 440"/>
                <a:gd name="T67" fmla="*/ 0 h 10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440"/>
                <a:gd name="T103" fmla="*/ 0 h 102"/>
                <a:gd name="T104" fmla="*/ 440 w 440"/>
                <a:gd name="T105" fmla="*/ 102 h 102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440" h="102">
                  <a:moveTo>
                    <a:pt x="440" y="102"/>
                  </a:moveTo>
                  <a:lnTo>
                    <a:pt x="439" y="92"/>
                  </a:lnTo>
                  <a:lnTo>
                    <a:pt x="436" y="82"/>
                  </a:lnTo>
                  <a:lnTo>
                    <a:pt x="430" y="72"/>
                  </a:lnTo>
                  <a:lnTo>
                    <a:pt x="422" y="64"/>
                  </a:lnTo>
                  <a:lnTo>
                    <a:pt x="414" y="55"/>
                  </a:lnTo>
                  <a:lnTo>
                    <a:pt x="402" y="46"/>
                  </a:lnTo>
                  <a:lnTo>
                    <a:pt x="390" y="38"/>
                  </a:lnTo>
                  <a:lnTo>
                    <a:pt x="376" y="30"/>
                  </a:lnTo>
                  <a:lnTo>
                    <a:pt x="360" y="24"/>
                  </a:lnTo>
                  <a:lnTo>
                    <a:pt x="343" y="18"/>
                  </a:lnTo>
                  <a:lnTo>
                    <a:pt x="325" y="13"/>
                  </a:lnTo>
                  <a:lnTo>
                    <a:pt x="306" y="8"/>
                  </a:lnTo>
                  <a:lnTo>
                    <a:pt x="285" y="5"/>
                  </a:lnTo>
                  <a:lnTo>
                    <a:pt x="264" y="3"/>
                  </a:lnTo>
                  <a:lnTo>
                    <a:pt x="242" y="0"/>
                  </a:lnTo>
                  <a:lnTo>
                    <a:pt x="219" y="0"/>
                  </a:lnTo>
                  <a:lnTo>
                    <a:pt x="197" y="0"/>
                  </a:lnTo>
                  <a:lnTo>
                    <a:pt x="175" y="3"/>
                  </a:lnTo>
                  <a:lnTo>
                    <a:pt x="154" y="5"/>
                  </a:lnTo>
                  <a:lnTo>
                    <a:pt x="134" y="8"/>
                  </a:lnTo>
                  <a:lnTo>
                    <a:pt x="114" y="13"/>
                  </a:lnTo>
                  <a:lnTo>
                    <a:pt x="96" y="18"/>
                  </a:lnTo>
                  <a:lnTo>
                    <a:pt x="80" y="24"/>
                  </a:lnTo>
                  <a:lnTo>
                    <a:pt x="64" y="30"/>
                  </a:lnTo>
                  <a:lnTo>
                    <a:pt x="50" y="38"/>
                  </a:lnTo>
                  <a:lnTo>
                    <a:pt x="37" y="46"/>
                  </a:lnTo>
                  <a:lnTo>
                    <a:pt x="26" y="55"/>
                  </a:lnTo>
                  <a:lnTo>
                    <a:pt x="16" y="64"/>
                  </a:lnTo>
                  <a:lnTo>
                    <a:pt x="10" y="72"/>
                  </a:lnTo>
                  <a:lnTo>
                    <a:pt x="4" y="82"/>
                  </a:lnTo>
                  <a:lnTo>
                    <a:pt x="1" y="92"/>
                  </a:lnTo>
                  <a:lnTo>
                    <a:pt x="0" y="102"/>
                  </a:lnTo>
                  <a:lnTo>
                    <a:pt x="440" y="102"/>
                  </a:lnTo>
                  <a:close/>
                </a:path>
              </a:pathLst>
            </a:cu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0791" name="AutoShape 168"/>
            <p:cNvSpPr>
              <a:spLocks noChangeArrowheads="1"/>
            </p:cNvSpPr>
            <p:nvPr/>
          </p:nvSpPr>
          <p:spPr bwMode="auto">
            <a:xfrm>
              <a:off x="2050" y="2750"/>
              <a:ext cx="315" cy="38"/>
            </a:xfrm>
            <a:custGeom>
              <a:avLst/>
              <a:gdLst>
                <a:gd name="T0" fmla="*/ 0 w 1847"/>
                <a:gd name="T1" fmla="*/ 0 h 168"/>
                <a:gd name="T2" fmla="*/ 0 w 1847"/>
                <a:gd name="T3" fmla="*/ 0 h 168"/>
                <a:gd name="T4" fmla="*/ 0 w 1847"/>
                <a:gd name="T5" fmla="*/ 0 h 168"/>
                <a:gd name="T6" fmla="*/ 0 w 1847"/>
                <a:gd name="T7" fmla="*/ 0 h 168"/>
                <a:gd name="T8" fmla="*/ 0 w 1847"/>
                <a:gd name="T9" fmla="*/ 0 h 168"/>
                <a:gd name="T10" fmla="*/ 0 w 1847"/>
                <a:gd name="T11" fmla="*/ 0 h 168"/>
                <a:gd name="T12" fmla="*/ 0 w 1847"/>
                <a:gd name="T13" fmla="*/ 0 h 168"/>
                <a:gd name="T14" fmla="*/ 0 w 1847"/>
                <a:gd name="T15" fmla="*/ 0 h 168"/>
                <a:gd name="T16" fmla="*/ 0 w 1847"/>
                <a:gd name="T17" fmla="*/ 0 h 168"/>
                <a:gd name="T18" fmla="*/ 0 w 1847"/>
                <a:gd name="T19" fmla="*/ 0 h 168"/>
                <a:gd name="T20" fmla="*/ 0 w 1847"/>
                <a:gd name="T21" fmla="*/ 0 h 168"/>
                <a:gd name="T22" fmla="*/ 0 w 1847"/>
                <a:gd name="T23" fmla="*/ 0 h 168"/>
                <a:gd name="T24" fmla="*/ 0 w 1847"/>
                <a:gd name="T25" fmla="*/ 0 h 168"/>
                <a:gd name="T26" fmla="*/ 0 w 1847"/>
                <a:gd name="T27" fmla="*/ 0 h 168"/>
                <a:gd name="T28" fmla="*/ 0 w 1847"/>
                <a:gd name="T29" fmla="*/ 0 h 168"/>
                <a:gd name="T30" fmla="*/ 0 w 1847"/>
                <a:gd name="T31" fmla="*/ 0 h 168"/>
                <a:gd name="T32" fmla="*/ 0 w 1847"/>
                <a:gd name="T33" fmla="*/ 0 h 168"/>
                <a:gd name="T34" fmla="*/ 0 w 1847"/>
                <a:gd name="T35" fmla="*/ 0 h 168"/>
                <a:gd name="T36" fmla="*/ 0 w 1847"/>
                <a:gd name="T37" fmla="*/ 0 h 168"/>
                <a:gd name="T38" fmla="*/ 0 w 1847"/>
                <a:gd name="T39" fmla="*/ 0 h 168"/>
                <a:gd name="T40" fmla="*/ 0 w 1847"/>
                <a:gd name="T41" fmla="*/ 0 h 168"/>
                <a:gd name="T42" fmla="*/ 0 w 1847"/>
                <a:gd name="T43" fmla="*/ 0 h 168"/>
                <a:gd name="T44" fmla="*/ 0 w 1847"/>
                <a:gd name="T45" fmla="*/ 0 h 168"/>
                <a:gd name="T46" fmla="*/ 0 w 1847"/>
                <a:gd name="T47" fmla="*/ 0 h 168"/>
                <a:gd name="T48" fmla="*/ 0 w 1847"/>
                <a:gd name="T49" fmla="*/ 0 h 168"/>
                <a:gd name="T50" fmla="*/ 0 w 1847"/>
                <a:gd name="T51" fmla="*/ 0 h 168"/>
                <a:gd name="T52" fmla="*/ 0 w 1847"/>
                <a:gd name="T53" fmla="*/ 0 h 168"/>
                <a:gd name="T54" fmla="*/ 0 w 1847"/>
                <a:gd name="T55" fmla="*/ 0 h 168"/>
                <a:gd name="T56" fmla="*/ 0 w 1847"/>
                <a:gd name="T57" fmla="*/ 0 h 168"/>
                <a:gd name="T58" fmla="*/ 0 w 1847"/>
                <a:gd name="T59" fmla="*/ 0 h 168"/>
                <a:gd name="T60" fmla="*/ 0 w 1847"/>
                <a:gd name="T61" fmla="*/ 0 h 168"/>
                <a:gd name="T62" fmla="*/ 0 w 1847"/>
                <a:gd name="T63" fmla="*/ 0 h 168"/>
                <a:gd name="T64" fmla="*/ 0 w 1847"/>
                <a:gd name="T65" fmla="*/ 0 h 168"/>
                <a:gd name="T66" fmla="*/ 0 w 1847"/>
                <a:gd name="T67" fmla="*/ 0 h 168"/>
                <a:gd name="T68" fmla="*/ 0 w 1847"/>
                <a:gd name="T69" fmla="*/ 0 h 168"/>
                <a:gd name="T70" fmla="*/ 0 w 1847"/>
                <a:gd name="T71" fmla="*/ 0 h 168"/>
                <a:gd name="T72" fmla="*/ 0 w 1847"/>
                <a:gd name="T73" fmla="*/ 0 h 168"/>
                <a:gd name="T74" fmla="*/ 0 w 1847"/>
                <a:gd name="T75" fmla="*/ 0 h 168"/>
                <a:gd name="T76" fmla="*/ 0 w 1847"/>
                <a:gd name="T77" fmla="*/ 0 h 168"/>
                <a:gd name="T78" fmla="*/ 0 w 1847"/>
                <a:gd name="T79" fmla="*/ 0 h 168"/>
                <a:gd name="T80" fmla="*/ 0 w 1847"/>
                <a:gd name="T81" fmla="*/ 0 h 168"/>
                <a:gd name="T82" fmla="*/ 0 w 1847"/>
                <a:gd name="T83" fmla="*/ 0 h 168"/>
                <a:gd name="T84" fmla="*/ 0 w 1847"/>
                <a:gd name="T85" fmla="*/ 0 h 168"/>
                <a:gd name="T86" fmla="*/ 0 w 1847"/>
                <a:gd name="T87" fmla="*/ 0 h 168"/>
                <a:gd name="T88" fmla="*/ 0 w 1847"/>
                <a:gd name="T89" fmla="*/ 0 h 168"/>
                <a:gd name="T90" fmla="*/ 0 w 1847"/>
                <a:gd name="T91" fmla="*/ 0 h 168"/>
                <a:gd name="T92" fmla="*/ 0 w 1847"/>
                <a:gd name="T93" fmla="*/ 0 h 168"/>
                <a:gd name="T94" fmla="*/ 0 w 1847"/>
                <a:gd name="T95" fmla="*/ 0 h 168"/>
                <a:gd name="T96" fmla="*/ 0 w 1847"/>
                <a:gd name="T97" fmla="*/ 0 h 168"/>
                <a:gd name="T98" fmla="*/ 0 w 1847"/>
                <a:gd name="T99" fmla="*/ 0 h 16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847"/>
                <a:gd name="T151" fmla="*/ 0 h 168"/>
                <a:gd name="T152" fmla="*/ 1847 w 1847"/>
                <a:gd name="T153" fmla="*/ 168 h 168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847" h="168">
                  <a:moveTo>
                    <a:pt x="923" y="65"/>
                  </a:moveTo>
                  <a:lnTo>
                    <a:pt x="901" y="65"/>
                  </a:lnTo>
                  <a:lnTo>
                    <a:pt x="879" y="68"/>
                  </a:lnTo>
                  <a:lnTo>
                    <a:pt x="858" y="70"/>
                  </a:lnTo>
                  <a:lnTo>
                    <a:pt x="838" y="73"/>
                  </a:lnTo>
                  <a:lnTo>
                    <a:pt x="818" y="78"/>
                  </a:lnTo>
                  <a:lnTo>
                    <a:pt x="800" y="83"/>
                  </a:lnTo>
                  <a:lnTo>
                    <a:pt x="784" y="89"/>
                  </a:lnTo>
                  <a:lnTo>
                    <a:pt x="768" y="95"/>
                  </a:lnTo>
                  <a:lnTo>
                    <a:pt x="754" y="103"/>
                  </a:lnTo>
                  <a:lnTo>
                    <a:pt x="741" y="111"/>
                  </a:lnTo>
                  <a:lnTo>
                    <a:pt x="730" y="120"/>
                  </a:lnTo>
                  <a:lnTo>
                    <a:pt x="720" y="128"/>
                  </a:lnTo>
                  <a:lnTo>
                    <a:pt x="714" y="137"/>
                  </a:lnTo>
                  <a:lnTo>
                    <a:pt x="708" y="147"/>
                  </a:lnTo>
                  <a:lnTo>
                    <a:pt x="705" y="158"/>
                  </a:lnTo>
                  <a:lnTo>
                    <a:pt x="704" y="168"/>
                  </a:lnTo>
                  <a:lnTo>
                    <a:pt x="0" y="168"/>
                  </a:lnTo>
                  <a:lnTo>
                    <a:pt x="0" y="116"/>
                  </a:lnTo>
                  <a:lnTo>
                    <a:pt x="7" y="116"/>
                  </a:lnTo>
                  <a:lnTo>
                    <a:pt x="27" y="116"/>
                  </a:lnTo>
                  <a:lnTo>
                    <a:pt x="57" y="116"/>
                  </a:lnTo>
                  <a:lnTo>
                    <a:pt x="97" y="116"/>
                  </a:lnTo>
                  <a:lnTo>
                    <a:pt x="145" y="116"/>
                  </a:lnTo>
                  <a:lnTo>
                    <a:pt x="197" y="116"/>
                  </a:lnTo>
                  <a:lnTo>
                    <a:pt x="254" y="116"/>
                  </a:lnTo>
                  <a:lnTo>
                    <a:pt x="313" y="116"/>
                  </a:lnTo>
                  <a:lnTo>
                    <a:pt x="373" y="116"/>
                  </a:lnTo>
                  <a:lnTo>
                    <a:pt x="431" y="116"/>
                  </a:lnTo>
                  <a:lnTo>
                    <a:pt x="486" y="116"/>
                  </a:lnTo>
                  <a:lnTo>
                    <a:pt x="537" y="116"/>
                  </a:lnTo>
                  <a:lnTo>
                    <a:pt x="582" y="116"/>
                  </a:lnTo>
                  <a:lnTo>
                    <a:pt x="617" y="116"/>
                  </a:lnTo>
                  <a:lnTo>
                    <a:pt x="644" y="116"/>
                  </a:lnTo>
                  <a:lnTo>
                    <a:pt x="658" y="116"/>
                  </a:lnTo>
                  <a:lnTo>
                    <a:pt x="666" y="105"/>
                  </a:lnTo>
                  <a:lnTo>
                    <a:pt x="675" y="94"/>
                  </a:lnTo>
                  <a:lnTo>
                    <a:pt x="686" y="83"/>
                  </a:lnTo>
                  <a:lnTo>
                    <a:pt x="698" y="72"/>
                  </a:lnTo>
                  <a:lnTo>
                    <a:pt x="713" y="62"/>
                  </a:lnTo>
                  <a:lnTo>
                    <a:pt x="727" y="53"/>
                  </a:lnTo>
                  <a:lnTo>
                    <a:pt x="744" y="43"/>
                  </a:lnTo>
                  <a:lnTo>
                    <a:pt x="760" y="35"/>
                  </a:lnTo>
                  <a:lnTo>
                    <a:pt x="778" y="28"/>
                  </a:lnTo>
                  <a:lnTo>
                    <a:pt x="797" y="21"/>
                  </a:lnTo>
                  <a:lnTo>
                    <a:pt x="817" y="14"/>
                  </a:lnTo>
                  <a:lnTo>
                    <a:pt x="838" y="10"/>
                  </a:lnTo>
                  <a:lnTo>
                    <a:pt x="858" y="6"/>
                  </a:lnTo>
                  <a:lnTo>
                    <a:pt x="880" y="2"/>
                  </a:lnTo>
                  <a:lnTo>
                    <a:pt x="901" y="1"/>
                  </a:lnTo>
                  <a:lnTo>
                    <a:pt x="923" y="0"/>
                  </a:lnTo>
                  <a:lnTo>
                    <a:pt x="946" y="1"/>
                  </a:lnTo>
                  <a:lnTo>
                    <a:pt x="968" y="2"/>
                  </a:lnTo>
                  <a:lnTo>
                    <a:pt x="989" y="6"/>
                  </a:lnTo>
                  <a:lnTo>
                    <a:pt x="1010" y="10"/>
                  </a:lnTo>
                  <a:lnTo>
                    <a:pt x="1030" y="14"/>
                  </a:lnTo>
                  <a:lnTo>
                    <a:pt x="1050" y="21"/>
                  </a:lnTo>
                  <a:lnTo>
                    <a:pt x="1069" y="28"/>
                  </a:lnTo>
                  <a:lnTo>
                    <a:pt x="1088" y="35"/>
                  </a:lnTo>
                  <a:lnTo>
                    <a:pt x="1104" y="43"/>
                  </a:lnTo>
                  <a:lnTo>
                    <a:pt x="1121" y="53"/>
                  </a:lnTo>
                  <a:lnTo>
                    <a:pt x="1135" y="62"/>
                  </a:lnTo>
                  <a:lnTo>
                    <a:pt x="1149" y="72"/>
                  </a:lnTo>
                  <a:lnTo>
                    <a:pt x="1161" y="83"/>
                  </a:lnTo>
                  <a:lnTo>
                    <a:pt x="1172" y="94"/>
                  </a:lnTo>
                  <a:lnTo>
                    <a:pt x="1181" y="105"/>
                  </a:lnTo>
                  <a:lnTo>
                    <a:pt x="1189" y="116"/>
                  </a:lnTo>
                  <a:lnTo>
                    <a:pt x="1203" y="116"/>
                  </a:lnTo>
                  <a:lnTo>
                    <a:pt x="1230" y="116"/>
                  </a:lnTo>
                  <a:lnTo>
                    <a:pt x="1265" y="116"/>
                  </a:lnTo>
                  <a:lnTo>
                    <a:pt x="1309" y="116"/>
                  </a:lnTo>
                  <a:lnTo>
                    <a:pt x="1360" y="116"/>
                  </a:lnTo>
                  <a:lnTo>
                    <a:pt x="1416" y="116"/>
                  </a:lnTo>
                  <a:lnTo>
                    <a:pt x="1475" y="116"/>
                  </a:lnTo>
                  <a:lnTo>
                    <a:pt x="1535" y="116"/>
                  </a:lnTo>
                  <a:lnTo>
                    <a:pt x="1593" y="116"/>
                  </a:lnTo>
                  <a:lnTo>
                    <a:pt x="1650" y="116"/>
                  </a:lnTo>
                  <a:lnTo>
                    <a:pt x="1703" y="116"/>
                  </a:lnTo>
                  <a:lnTo>
                    <a:pt x="1751" y="116"/>
                  </a:lnTo>
                  <a:lnTo>
                    <a:pt x="1791" y="116"/>
                  </a:lnTo>
                  <a:lnTo>
                    <a:pt x="1821" y="116"/>
                  </a:lnTo>
                  <a:lnTo>
                    <a:pt x="1841" y="116"/>
                  </a:lnTo>
                  <a:lnTo>
                    <a:pt x="1847" y="116"/>
                  </a:lnTo>
                  <a:lnTo>
                    <a:pt x="1847" y="168"/>
                  </a:lnTo>
                  <a:lnTo>
                    <a:pt x="1144" y="168"/>
                  </a:lnTo>
                  <a:lnTo>
                    <a:pt x="1143" y="158"/>
                  </a:lnTo>
                  <a:lnTo>
                    <a:pt x="1140" y="147"/>
                  </a:lnTo>
                  <a:lnTo>
                    <a:pt x="1134" y="137"/>
                  </a:lnTo>
                  <a:lnTo>
                    <a:pt x="1126" y="128"/>
                  </a:lnTo>
                  <a:lnTo>
                    <a:pt x="1118" y="120"/>
                  </a:lnTo>
                  <a:lnTo>
                    <a:pt x="1106" y="111"/>
                  </a:lnTo>
                  <a:lnTo>
                    <a:pt x="1094" y="103"/>
                  </a:lnTo>
                  <a:lnTo>
                    <a:pt x="1080" y="95"/>
                  </a:lnTo>
                  <a:lnTo>
                    <a:pt x="1064" y="89"/>
                  </a:lnTo>
                  <a:lnTo>
                    <a:pt x="1047" y="83"/>
                  </a:lnTo>
                  <a:lnTo>
                    <a:pt x="1029" y="78"/>
                  </a:lnTo>
                  <a:lnTo>
                    <a:pt x="1010" y="73"/>
                  </a:lnTo>
                  <a:lnTo>
                    <a:pt x="989" y="70"/>
                  </a:lnTo>
                  <a:lnTo>
                    <a:pt x="968" y="68"/>
                  </a:lnTo>
                  <a:lnTo>
                    <a:pt x="946" y="65"/>
                  </a:lnTo>
                  <a:lnTo>
                    <a:pt x="923" y="65"/>
                  </a:lnTo>
                  <a:close/>
                </a:path>
              </a:pathLst>
            </a:cu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0792" name="Rectangle 169"/>
            <p:cNvSpPr>
              <a:spLocks noChangeArrowheads="1"/>
            </p:cNvSpPr>
            <p:nvPr/>
          </p:nvSpPr>
          <p:spPr bwMode="auto">
            <a:xfrm>
              <a:off x="2366" y="2773"/>
              <a:ext cx="15" cy="35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793" name="Rectangle 170"/>
            <p:cNvSpPr>
              <a:spLocks noChangeArrowheads="1"/>
            </p:cNvSpPr>
            <p:nvPr/>
          </p:nvSpPr>
          <p:spPr bwMode="auto">
            <a:xfrm>
              <a:off x="2035" y="2773"/>
              <a:ext cx="13" cy="35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794" name="Rectangle 171"/>
            <p:cNvSpPr>
              <a:spLocks noChangeArrowheads="1"/>
            </p:cNvSpPr>
            <p:nvPr/>
          </p:nvSpPr>
          <p:spPr bwMode="auto">
            <a:xfrm>
              <a:off x="2170" y="2923"/>
              <a:ext cx="73" cy="86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795" name="Rectangle 172"/>
            <p:cNvSpPr>
              <a:spLocks noChangeArrowheads="1"/>
            </p:cNvSpPr>
            <p:nvPr/>
          </p:nvSpPr>
          <p:spPr bwMode="auto">
            <a:xfrm>
              <a:off x="2170" y="3012"/>
              <a:ext cx="73" cy="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796" name="Rectangle 173"/>
            <p:cNvSpPr>
              <a:spLocks noChangeArrowheads="1"/>
            </p:cNvSpPr>
            <p:nvPr/>
          </p:nvSpPr>
          <p:spPr bwMode="auto">
            <a:xfrm>
              <a:off x="2170" y="3027"/>
              <a:ext cx="73" cy="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797" name="Rectangle 174"/>
            <p:cNvSpPr>
              <a:spLocks noChangeArrowheads="1"/>
            </p:cNvSpPr>
            <p:nvPr/>
          </p:nvSpPr>
          <p:spPr bwMode="auto">
            <a:xfrm>
              <a:off x="2170" y="3044"/>
              <a:ext cx="73" cy="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798" name="Rectangle 175"/>
            <p:cNvSpPr>
              <a:spLocks noChangeArrowheads="1"/>
            </p:cNvSpPr>
            <p:nvPr/>
          </p:nvSpPr>
          <p:spPr bwMode="auto">
            <a:xfrm>
              <a:off x="2210" y="2929"/>
              <a:ext cx="33" cy="82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799" name="Rectangle 176"/>
            <p:cNvSpPr>
              <a:spLocks noChangeArrowheads="1"/>
            </p:cNvSpPr>
            <p:nvPr/>
          </p:nvSpPr>
          <p:spPr bwMode="auto">
            <a:xfrm>
              <a:off x="2210" y="2929"/>
              <a:ext cx="33" cy="82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800" name="Rectangle 177"/>
            <p:cNvSpPr>
              <a:spLocks noChangeArrowheads="1"/>
            </p:cNvSpPr>
            <p:nvPr/>
          </p:nvSpPr>
          <p:spPr bwMode="auto">
            <a:xfrm>
              <a:off x="2173" y="2929"/>
              <a:ext cx="32" cy="82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801" name="Rectangle 178"/>
            <p:cNvSpPr>
              <a:spLocks noChangeArrowheads="1"/>
            </p:cNvSpPr>
            <p:nvPr/>
          </p:nvSpPr>
          <p:spPr bwMode="auto">
            <a:xfrm>
              <a:off x="2210" y="2975"/>
              <a:ext cx="33" cy="3"/>
            </a:xfrm>
            <a:prstGeom prst="rect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802" name="Rectangle 179"/>
            <p:cNvSpPr>
              <a:spLocks noChangeArrowheads="1"/>
            </p:cNvSpPr>
            <p:nvPr/>
          </p:nvSpPr>
          <p:spPr bwMode="auto">
            <a:xfrm>
              <a:off x="2243" y="2993"/>
              <a:ext cx="22" cy="68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803" name="Rectangle 180"/>
            <p:cNvSpPr>
              <a:spLocks noChangeArrowheads="1"/>
            </p:cNvSpPr>
            <p:nvPr/>
          </p:nvSpPr>
          <p:spPr bwMode="auto">
            <a:xfrm>
              <a:off x="2154" y="2993"/>
              <a:ext cx="11" cy="68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804" name="Rectangle 181"/>
            <p:cNvSpPr>
              <a:spLocks noChangeArrowheads="1"/>
            </p:cNvSpPr>
            <p:nvPr/>
          </p:nvSpPr>
          <p:spPr bwMode="auto">
            <a:xfrm>
              <a:off x="2170" y="3016"/>
              <a:ext cx="73" cy="13"/>
            </a:xfrm>
            <a:prstGeom prst="rect">
              <a:avLst/>
            </a:prstGeom>
            <a:solidFill>
              <a:srgbClr val="B23333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805" name="Rectangle 182"/>
            <p:cNvSpPr>
              <a:spLocks noChangeArrowheads="1"/>
            </p:cNvSpPr>
            <p:nvPr/>
          </p:nvSpPr>
          <p:spPr bwMode="auto">
            <a:xfrm>
              <a:off x="2170" y="3031"/>
              <a:ext cx="73" cy="11"/>
            </a:xfrm>
            <a:prstGeom prst="rect">
              <a:avLst/>
            </a:prstGeom>
            <a:solidFill>
              <a:srgbClr val="B23333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806" name="Rectangle 183"/>
            <p:cNvSpPr>
              <a:spLocks noChangeArrowheads="1"/>
            </p:cNvSpPr>
            <p:nvPr/>
          </p:nvSpPr>
          <p:spPr bwMode="auto">
            <a:xfrm>
              <a:off x="2170" y="3048"/>
              <a:ext cx="73" cy="11"/>
            </a:xfrm>
            <a:prstGeom prst="rect">
              <a:avLst/>
            </a:prstGeom>
            <a:solidFill>
              <a:srgbClr val="B23333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807" name="Rectangle 184"/>
            <p:cNvSpPr>
              <a:spLocks noChangeArrowheads="1"/>
            </p:cNvSpPr>
            <p:nvPr/>
          </p:nvSpPr>
          <p:spPr bwMode="auto">
            <a:xfrm>
              <a:off x="2210" y="2975"/>
              <a:ext cx="33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808" name="Rectangle 185"/>
            <p:cNvSpPr>
              <a:spLocks noChangeArrowheads="1"/>
            </p:cNvSpPr>
            <p:nvPr/>
          </p:nvSpPr>
          <p:spPr bwMode="auto">
            <a:xfrm>
              <a:off x="2173" y="2975"/>
              <a:ext cx="32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809" name="Rectangle 186"/>
            <p:cNvSpPr>
              <a:spLocks noChangeArrowheads="1"/>
            </p:cNvSpPr>
            <p:nvPr/>
          </p:nvSpPr>
          <p:spPr bwMode="auto">
            <a:xfrm>
              <a:off x="2210" y="2964"/>
              <a:ext cx="2" cy="1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810" name="Rectangle 187"/>
            <p:cNvSpPr>
              <a:spLocks noChangeArrowheads="1"/>
            </p:cNvSpPr>
            <p:nvPr/>
          </p:nvSpPr>
          <p:spPr bwMode="auto">
            <a:xfrm>
              <a:off x="2199" y="2964"/>
              <a:ext cx="13" cy="1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811" name="Rectangle 188"/>
            <p:cNvSpPr>
              <a:spLocks noChangeArrowheads="1"/>
            </p:cNvSpPr>
            <p:nvPr/>
          </p:nvSpPr>
          <p:spPr bwMode="auto">
            <a:xfrm>
              <a:off x="2210" y="2986"/>
              <a:ext cx="33" cy="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812" name="Rectangle 189"/>
            <p:cNvSpPr>
              <a:spLocks noChangeArrowheads="1"/>
            </p:cNvSpPr>
            <p:nvPr/>
          </p:nvSpPr>
          <p:spPr bwMode="auto">
            <a:xfrm>
              <a:off x="2173" y="2986"/>
              <a:ext cx="32" cy="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813" name="Rectangle 190"/>
            <p:cNvSpPr>
              <a:spLocks noChangeArrowheads="1"/>
            </p:cNvSpPr>
            <p:nvPr/>
          </p:nvSpPr>
          <p:spPr bwMode="auto">
            <a:xfrm>
              <a:off x="2243" y="3027"/>
              <a:ext cx="22" cy="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814" name="Rectangle 191"/>
            <p:cNvSpPr>
              <a:spLocks noChangeArrowheads="1"/>
            </p:cNvSpPr>
            <p:nvPr/>
          </p:nvSpPr>
          <p:spPr bwMode="auto">
            <a:xfrm>
              <a:off x="2154" y="3027"/>
              <a:ext cx="11" cy="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815" name="Rectangle 192"/>
            <p:cNvSpPr>
              <a:spLocks noChangeArrowheads="1"/>
            </p:cNvSpPr>
            <p:nvPr/>
          </p:nvSpPr>
          <p:spPr bwMode="auto">
            <a:xfrm>
              <a:off x="2329" y="2815"/>
              <a:ext cx="30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816" name="Rectangle 193"/>
            <p:cNvSpPr>
              <a:spLocks noChangeArrowheads="1"/>
            </p:cNvSpPr>
            <p:nvPr/>
          </p:nvSpPr>
          <p:spPr bwMode="auto">
            <a:xfrm>
              <a:off x="2276" y="2923"/>
              <a:ext cx="32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817" name="Rectangle 194"/>
            <p:cNvSpPr>
              <a:spLocks noChangeArrowheads="1"/>
            </p:cNvSpPr>
            <p:nvPr/>
          </p:nvSpPr>
          <p:spPr bwMode="auto">
            <a:xfrm>
              <a:off x="2116" y="2815"/>
              <a:ext cx="28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818" name="Rectangle 195"/>
            <p:cNvSpPr>
              <a:spLocks noChangeArrowheads="1"/>
            </p:cNvSpPr>
            <p:nvPr/>
          </p:nvSpPr>
          <p:spPr bwMode="auto">
            <a:xfrm>
              <a:off x="2218" y="2815"/>
              <a:ext cx="24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819" name="Rectangle 196"/>
            <p:cNvSpPr>
              <a:spLocks noChangeArrowheads="1"/>
            </p:cNvSpPr>
            <p:nvPr/>
          </p:nvSpPr>
          <p:spPr bwMode="auto">
            <a:xfrm>
              <a:off x="2276" y="2815"/>
              <a:ext cx="32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820" name="Rectangle 197"/>
            <p:cNvSpPr>
              <a:spLocks noChangeArrowheads="1"/>
            </p:cNvSpPr>
            <p:nvPr/>
          </p:nvSpPr>
          <p:spPr bwMode="auto">
            <a:xfrm>
              <a:off x="2329" y="2923"/>
              <a:ext cx="30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821" name="Rectangle 198"/>
            <p:cNvSpPr>
              <a:spLocks noChangeArrowheads="1"/>
            </p:cNvSpPr>
            <p:nvPr/>
          </p:nvSpPr>
          <p:spPr bwMode="auto">
            <a:xfrm>
              <a:off x="2167" y="2815"/>
              <a:ext cx="32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822" name="Rectangle 199"/>
            <p:cNvSpPr>
              <a:spLocks noChangeArrowheads="1"/>
            </p:cNvSpPr>
            <p:nvPr/>
          </p:nvSpPr>
          <p:spPr bwMode="auto">
            <a:xfrm>
              <a:off x="2060" y="2815"/>
              <a:ext cx="30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823" name="Rectangle 200"/>
            <p:cNvSpPr>
              <a:spLocks noChangeArrowheads="1"/>
            </p:cNvSpPr>
            <p:nvPr/>
          </p:nvSpPr>
          <p:spPr bwMode="auto">
            <a:xfrm>
              <a:off x="2116" y="2923"/>
              <a:ext cx="28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824" name="Rectangle 201"/>
            <p:cNvSpPr>
              <a:spLocks noChangeArrowheads="1"/>
            </p:cNvSpPr>
            <p:nvPr/>
          </p:nvSpPr>
          <p:spPr bwMode="auto">
            <a:xfrm>
              <a:off x="2060" y="2923"/>
              <a:ext cx="30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825" name="AutoShape 202"/>
            <p:cNvSpPr>
              <a:spLocks noChangeArrowheads="1"/>
            </p:cNvSpPr>
            <p:nvPr/>
          </p:nvSpPr>
          <p:spPr bwMode="auto">
            <a:xfrm>
              <a:off x="2215" y="2808"/>
              <a:ext cx="42" cy="86"/>
            </a:xfrm>
            <a:custGeom>
              <a:avLst/>
              <a:gdLst>
                <a:gd name="T0" fmla="*/ 0 w 217"/>
                <a:gd name="T1" fmla="*/ 0 h 373"/>
                <a:gd name="T2" fmla="*/ 0 w 217"/>
                <a:gd name="T3" fmla="*/ 0 h 373"/>
                <a:gd name="T4" fmla="*/ 0 w 217"/>
                <a:gd name="T5" fmla="*/ 0 h 373"/>
                <a:gd name="T6" fmla="*/ 0 w 217"/>
                <a:gd name="T7" fmla="*/ 0 h 373"/>
                <a:gd name="T8" fmla="*/ 0 w 217"/>
                <a:gd name="T9" fmla="*/ 0 h 373"/>
                <a:gd name="T10" fmla="*/ 0 w 217"/>
                <a:gd name="T11" fmla="*/ 0 h 373"/>
                <a:gd name="T12" fmla="*/ 0 w 217"/>
                <a:gd name="T13" fmla="*/ 0 h 373"/>
                <a:gd name="T14" fmla="*/ 0 w 217"/>
                <a:gd name="T15" fmla="*/ 0 h 373"/>
                <a:gd name="T16" fmla="*/ 0 w 217"/>
                <a:gd name="T17" fmla="*/ 0 h 373"/>
                <a:gd name="T18" fmla="*/ 0 w 217"/>
                <a:gd name="T19" fmla="*/ 0 h 373"/>
                <a:gd name="T20" fmla="*/ 0 w 217"/>
                <a:gd name="T21" fmla="*/ 0 h 373"/>
                <a:gd name="T22" fmla="*/ 0 w 217"/>
                <a:gd name="T23" fmla="*/ 0 h 373"/>
                <a:gd name="T24" fmla="*/ 0 w 217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3"/>
                <a:gd name="T41" fmla="*/ 217 w 217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3">
                  <a:moveTo>
                    <a:pt x="187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8" y="344"/>
                  </a:lnTo>
                  <a:lnTo>
                    <a:pt x="217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0826" name="AutoShape 203"/>
            <p:cNvSpPr>
              <a:spLocks noChangeArrowheads="1"/>
            </p:cNvSpPr>
            <p:nvPr/>
          </p:nvSpPr>
          <p:spPr bwMode="auto">
            <a:xfrm>
              <a:off x="2247" y="2808"/>
              <a:ext cx="7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0827" name="AutoShape 204"/>
            <p:cNvSpPr>
              <a:spLocks noChangeArrowheads="1"/>
            </p:cNvSpPr>
            <p:nvPr/>
          </p:nvSpPr>
          <p:spPr bwMode="auto">
            <a:xfrm>
              <a:off x="2269" y="2808"/>
              <a:ext cx="41" cy="86"/>
            </a:xfrm>
            <a:custGeom>
              <a:avLst/>
              <a:gdLst>
                <a:gd name="T0" fmla="*/ 0 w 216"/>
                <a:gd name="T1" fmla="*/ 0 h 373"/>
                <a:gd name="T2" fmla="*/ 0 w 216"/>
                <a:gd name="T3" fmla="*/ 0 h 373"/>
                <a:gd name="T4" fmla="*/ 0 w 216"/>
                <a:gd name="T5" fmla="*/ 0 h 373"/>
                <a:gd name="T6" fmla="*/ 0 w 216"/>
                <a:gd name="T7" fmla="*/ 0 h 373"/>
                <a:gd name="T8" fmla="*/ 0 w 216"/>
                <a:gd name="T9" fmla="*/ 0 h 373"/>
                <a:gd name="T10" fmla="*/ 0 w 216"/>
                <a:gd name="T11" fmla="*/ 0 h 373"/>
                <a:gd name="T12" fmla="*/ 0 w 216"/>
                <a:gd name="T13" fmla="*/ 0 h 373"/>
                <a:gd name="T14" fmla="*/ 0 w 216"/>
                <a:gd name="T15" fmla="*/ 0 h 373"/>
                <a:gd name="T16" fmla="*/ 0 w 216"/>
                <a:gd name="T17" fmla="*/ 0 h 373"/>
                <a:gd name="T18" fmla="*/ 0 w 216"/>
                <a:gd name="T19" fmla="*/ 0 h 373"/>
                <a:gd name="T20" fmla="*/ 0 w 216"/>
                <a:gd name="T21" fmla="*/ 0 h 373"/>
                <a:gd name="T22" fmla="*/ 0 w 216"/>
                <a:gd name="T23" fmla="*/ 0 h 373"/>
                <a:gd name="T24" fmla="*/ 0 w 216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3"/>
                <a:gd name="T41" fmla="*/ 216 w 216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3">
                  <a:moveTo>
                    <a:pt x="187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7" y="344"/>
                  </a:lnTo>
                  <a:lnTo>
                    <a:pt x="216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6" y="0"/>
                  </a:lnTo>
                  <a:lnTo>
                    <a:pt x="187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7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0828" name="AutoShape 205"/>
            <p:cNvSpPr>
              <a:spLocks noChangeArrowheads="1"/>
            </p:cNvSpPr>
            <p:nvPr/>
          </p:nvSpPr>
          <p:spPr bwMode="auto">
            <a:xfrm>
              <a:off x="2303" y="2808"/>
              <a:ext cx="4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0829" name="AutoShape 206"/>
            <p:cNvSpPr>
              <a:spLocks noChangeArrowheads="1"/>
            </p:cNvSpPr>
            <p:nvPr/>
          </p:nvSpPr>
          <p:spPr bwMode="auto">
            <a:xfrm>
              <a:off x="2324" y="2808"/>
              <a:ext cx="33" cy="86"/>
            </a:xfrm>
            <a:custGeom>
              <a:avLst/>
              <a:gdLst>
                <a:gd name="T0" fmla="*/ 0 w 217"/>
                <a:gd name="T1" fmla="*/ 0 h 373"/>
                <a:gd name="T2" fmla="*/ 0 w 217"/>
                <a:gd name="T3" fmla="*/ 0 h 373"/>
                <a:gd name="T4" fmla="*/ 0 w 217"/>
                <a:gd name="T5" fmla="*/ 0 h 373"/>
                <a:gd name="T6" fmla="*/ 0 w 217"/>
                <a:gd name="T7" fmla="*/ 0 h 373"/>
                <a:gd name="T8" fmla="*/ 0 w 217"/>
                <a:gd name="T9" fmla="*/ 0 h 373"/>
                <a:gd name="T10" fmla="*/ 0 w 217"/>
                <a:gd name="T11" fmla="*/ 0 h 373"/>
                <a:gd name="T12" fmla="*/ 0 w 217"/>
                <a:gd name="T13" fmla="*/ 0 h 373"/>
                <a:gd name="T14" fmla="*/ 0 w 217"/>
                <a:gd name="T15" fmla="*/ 0 h 373"/>
                <a:gd name="T16" fmla="*/ 0 w 217"/>
                <a:gd name="T17" fmla="*/ 0 h 373"/>
                <a:gd name="T18" fmla="*/ 0 w 217"/>
                <a:gd name="T19" fmla="*/ 0 h 373"/>
                <a:gd name="T20" fmla="*/ 0 w 217"/>
                <a:gd name="T21" fmla="*/ 0 h 373"/>
                <a:gd name="T22" fmla="*/ 0 w 217"/>
                <a:gd name="T23" fmla="*/ 0 h 373"/>
                <a:gd name="T24" fmla="*/ 0 w 217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3"/>
                <a:gd name="T41" fmla="*/ 217 w 217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3">
                  <a:moveTo>
                    <a:pt x="188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8" y="344"/>
                  </a:lnTo>
                  <a:lnTo>
                    <a:pt x="217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8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0830" name="AutoShape 207"/>
            <p:cNvSpPr>
              <a:spLocks noChangeArrowheads="1"/>
            </p:cNvSpPr>
            <p:nvPr/>
          </p:nvSpPr>
          <p:spPr bwMode="auto">
            <a:xfrm>
              <a:off x="2356" y="2808"/>
              <a:ext cx="1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0831" name="AutoShape 208"/>
            <p:cNvSpPr>
              <a:spLocks noChangeArrowheads="1"/>
            </p:cNvSpPr>
            <p:nvPr/>
          </p:nvSpPr>
          <p:spPr bwMode="auto">
            <a:xfrm>
              <a:off x="2269" y="2918"/>
              <a:ext cx="41" cy="85"/>
            </a:xfrm>
            <a:custGeom>
              <a:avLst/>
              <a:gdLst>
                <a:gd name="T0" fmla="*/ 0 w 216"/>
                <a:gd name="T1" fmla="*/ 0 h 372"/>
                <a:gd name="T2" fmla="*/ 0 w 216"/>
                <a:gd name="T3" fmla="*/ 0 h 372"/>
                <a:gd name="T4" fmla="*/ 0 w 216"/>
                <a:gd name="T5" fmla="*/ 0 h 372"/>
                <a:gd name="T6" fmla="*/ 0 w 216"/>
                <a:gd name="T7" fmla="*/ 0 h 372"/>
                <a:gd name="T8" fmla="*/ 0 w 216"/>
                <a:gd name="T9" fmla="*/ 0 h 372"/>
                <a:gd name="T10" fmla="*/ 0 w 216"/>
                <a:gd name="T11" fmla="*/ 0 h 372"/>
                <a:gd name="T12" fmla="*/ 0 w 216"/>
                <a:gd name="T13" fmla="*/ 0 h 372"/>
                <a:gd name="T14" fmla="*/ 0 w 216"/>
                <a:gd name="T15" fmla="*/ 0 h 372"/>
                <a:gd name="T16" fmla="*/ 0 w 216"/>
                <a:gd name="T17" fmla="*/ 0 h 372"/>
                <a:gd name="T18" fmla="*/ 0 w 216"/>
                <a:gd name="T19" fmla="*/ 0 h 372"/>
                <a:gd name="T20" fmla="*/ 0 w 216"/>
                <a:gd name="T21" fmla="*/ 0 h 372"/>
                <a:gd name="T22" fmla="*/ 0 w 216"/>
                <a:gd name="T23" fmla="*/ 0 h 372"/>
                <a:gd name="T24" fmla="*/ 0 w 216"/>
                <a:gd name="T25" fmla="*/ 0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2"/>
                <a:gd name="T41" fmla="*/ 216 w 216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2">
                  <a:moveTo>
                    <a:pt x="187" y="217"/>
                  </a:moveTo>
                  <a:lnTo>
                    <a:pt x="29" y="217"/>
                  </a:lnTo>
                  <a:lnTo>
                    <a:pt x="29" y="343"/>
                  </a:lnTo>
                  <a:lnTo>
                    <a:pt x="187" y="343"/>
                  </a:lnTo>
                  <a:lnTo>
                    <a:pt x="216" y="372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16" y="0"/>
                  </a:lnTo>
                  <a:lnTo>
                    <a:pt x="187" y="27"/>
                  </a:lnTo>
                  <a:lnTo>
                    <a:pt x="29" y="27"/>
                  </a:lnTo>
                  <a:lnTo>
                    <a:pt x="29" y="171"/>
                  </a:lnTo>
                  <a:lnTo>
                    <a:pt x="187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0832" name="AutoShape 209"/>
            <p:cNvSpPr>
              <a:spLocks noChangeArrowheads="1"/>
            </p:cNvSpPr>
            <p:nvPr/>
          </p:nvSpPr>
          <p:spPr bwMode="auto">
            <a:xfrm>
              <a:off x="2303" y="2918"/>
              <a:ext cx="4" cy="85"/>
            </a:xfrm>
            <a:custGeom>
              <a:avLst/>
              <a:gdLst>
                <a:gd name="T0" fmla="*/ 0 w 29"/>
                <a:gd name="T1" fmla="*/ 0 h 372"/>
                <a:gd name="T2" fmla="*/ 0 w 29"/>
                <a:gd name="T3" fmla="*/ 0 h 372"/>
                <a:gd name="T4" fmla="*/ 0 w 29"/>
                <a:gd name="T5" fmla="*/ 0 h 372"/>
                <a:gd name="T6" fmla="*/ 0 w 29"/>
                <a:gd name="T7" fmla="*/ 0 h 372"/>
                <a:gd name="T8" fmla="*/ 0 w 29"/>
                <a:gd name="T9" fmla="*/ 0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0" y="27"/>
                  </a:moveTo>
                  <a:lnTo>
                    <a:pt x="0" y="343"/>
                  </a:lnTo>
                  <a:lnTo>
                    <a:pt x="29" y="372"/>
                  </a:lnTo>
                  <a:lnTo>
                    <a:pt x="29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0833" name="AutoShape 210"/>
            <p:cNvSpPr>
              <a:spLocks noChangeArrowheads="1"/>
            </p:cNvSpPr>
            <p:nvPr/>
          </p:nvSpPr>
          <p:spPr bwMode="auto">
            <a:xfrm>
              <a:off x="2324" y="2918"/>
              <a:ext cx="33" cy="85"/>
            </a:xfrm>
            <a:custGeom>
              <a:avLst/>
              <a:gdLst>
                <a:gd name="T0" fmla="*/ 0 w 217"/>
                <a:gd name="T1" fmla="*/ 0 h 372"/>
                <a:gd name="T2" fmla="*/ 0 w 217"/>
                <a:gd name="T3" fmla="*/ 0 h 372"/>
                <a:gd name="T4" fmla="*/ 0 w 217"/>
                <a:gd name="T5" fmla="*/ 0 h 372"/>
                <a:gd name="T6" fmla="*/ 0 w 217"/>
                <a:gd name="T7" fmla="*/ 0 h 372"/>
                <a:gd name="T8" fmla="*/ 0 w 217"/>
                <a:gd name="T9" fmla="*/ 0 h 372"/>
                <a:gd name="T10" fmla="*/ 0 w 217"/>
                <a:gd name="T11" fmla="*/ 0 h 372"/>
                <a:gd name="T12" fmla="*/ 0 w 217"/>
                <a:gd name="T13" fmla="*/ 0 h 372"/>
                <a:gd name="T14" fmla="*/ 0 w 217"/>
                <a:gd name="T15" fmla="*/ 0 h 372"/>
                <a:gd name="T16" fmla="*/ 0 w 217"/>
                <a:gd name="T17" fmla="*/ 0 h 372"/>
                <a:gd name="T18" fmla="*/ 0 w 217"/>
                <a:gd name="T19" fmla="*/ 0 h 372"/>
                <a:gd name="T20" fmla="*/ 0 w 217"/>
                <a:gd name="T21" fmla="*/ 0 h 372"/>
                <a:gd name="T22" fmla="*/ 0 w 217"/>
                <a:gd name="T23" fmla="*/ 0 h 372"/>
                <a:gd name="T24" fmla="*/ 0 w 217"/>
                <a:gd name="T25" fmla="*/ 0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2"/>
                <a:gd name="T41" fmla="*/ 217 w 217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2">
                  <a:moveTo>
                    <a:pt x="188" y="217"/>
                  </a:moveTo>
                  <a:lnTo>
                    <a:pt x="29" y="217"/>
                  </a:lnTo>
                  <a:lnTo>
                    <a:pt x="29" y="343"/>
                  </a:lnTo>
                  <a:lnTo>
                    <a:pt x="188" y="343"/>
                  </a:lnTo>
                  <a:lnTo>
                    <a:pt x="217" y="372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7"/>
                  </a:lnTo>
                  <a:lnTo>
                    <a:pt x="29" y="27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8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0834" name="AutoShape 211"/>
            <p:cNvSpPr>
              <a:spLocks noChangeArrowheads="1"/>
            </p:cNvSpPr>
            <p:nvPr/>
          </p:nvSpPr>
          <p:spPr bwMode="auto">
            <a:xfrm>
              <a:off x="2356" y="2918"/>
              <a:ext cx="1" cy="85"/>
            </a:xfrm>
            <a:custGeom>
              <a:avLst/>
              <a:gdLst>
                <a:gd name="T0" fmla="*/ 0 w 29"/>
                <a:gd name="T1" fmla="*/ 0 h 372"/>
                <a:gd name="T2" fmla="*/ 0 w 29"/>
                <a:gd name="T3" fmla="*/ 0 h 372"/>
                <a:gd name="T4" fmla="*/ 0 w 29"/>
                <a:gd name="T5" fmla="*/ 0 h 372"/>
                <a:gd name="T6" fmla="*/ 0 w 29"/>
                <a:gd name="T7" fmla="*/ 0 h 372"/>
                <a:gd name="T8" fmla="*/ 0 w 29"/>
                <a:gd name="T9" fmla="*/ 0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0" y="27"/>
                  </a:moveTo>
                  <a:lnTo>
                    <a:pt x="0" y="343"/>
                  </a:lnTo>
                  <a:lnTo>
                    <a:pt x="29" y="372"/>
                  </a:lnTo>
                  <a:lnTo>
                    <a:pt x="29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0835" name="AutoShape 212"/>
            <p:cNvSpPr>
              <a:spLocks noChangeArrowheads="1"/>
            </p:cNvSpPr>
            <p:nvPr/>
          </p:nvSpPr>
          <p:spPr bwMode="auto">
            <a:xfrm>
              <a:off x="2163" y="2808"/>
              <a:ext cx="35" cy="86"/>
            </a:xfrm>
            <a:custGeom>
              <a:avLst/>
              <a:gdLst>
                <a:gd name="T0" fmla="*/ 0 w 215"/>
                <a:gd name="T1" fmla="*/ 0 h 373"/>
                <a:gd name="T2" fmla="*/ 0 w 215"/>
                <a:gd name="T3" fmla="*/ 0 h 373"/>
                <a:gd name="T4" fmla="*/ 0 w 215"/>
                <a:gd name="T5" fmla="*/ 0 h 373"/>
                <a:gd name="T6" fmla="*/ 0 w 215"/>
                <a:gd name="T7" fmla="*/ 0 h 373"/>
                <a:gd name="T8" fmla="*/ 0 w 215"/>
                <a:gd name="T9" fmla="*/ 0 h 373"/>
                <a:gd name="T10" fmla="*/ 0 w 215"/>
                <a:gd name="T11" fmla="*/ 0 h 373"/>
                <a:gd name="T12" fmla="*/ 0 w 215"/>
                <a:gd name="T13" fmla="*/ 0 h 373"/>
                <a:gd name="T14" fmla="*/ 0 w 215"/>
                <a:gd name="T15" fmla="*/ 0 h 373"/>
                <a:gd name="T16" fmla="*/ 0 w 215"/>
                <a:gd name="T17" fmla="*/ 0 h 373"/>
                <a:gd name="T18" fmla="*/ 0 w 215"/>
                <a:gd name="T19" fmla="*/ 0 h 373"/>
                <a:gd name="T20" fmla="*/ 0 w 215"/>
                <a:gd name="T21" fmla="*/ 0 h 373"/>
                <a:gd name="T22" fmla="*/ 0 w 215"/>
                <a:gd name="T23" fmla="*/ 0 h 373"/>
                <a:gd name="T24" fmla="*/ 0 w 215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3"/>
                <a:gd name="T41" fmla="*/ 215 w 215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3">
                  <a:moveTo>
                    <a:pt x="29" y="217"/>
                  </a:moveTo>
                  <a:lnTo>
                    <a:pt x="187" y="217"/>
                  </a:lnTo>
                  <a:lnTo>
                    <a:pt x="187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5" y="373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7" y="29"/>
                  </a:lnTo>
                  <a:lnTo>
                    <a:pt x="187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0836" name="AutoShape 213"/>
            <p:cNvSpPr>
              <a:spLocks noChangeArrowheads="1"/>
            </p:cNvSpPr>
            <p:nvPr/>
          </p:nvSpPr>
          <p:spPr bwMode="auto">
            <a:xfrm>
              <a:off x="2163" y="2808"/>
              <a:ext cx="2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0837" name="AutoShape 214"/>
            <p:cNvSpPr>
              <a:spLocks noChangeArrowheads="1"/>
            </p:cNvSpPr>
            <p:nvPr/>
          </p:nvSpPr>
          <p:spPr bwMode="auto">
            <a:xfrm>
              <a:off x="2108" y="2808"/>
              <a:ext cx="39" cy="86"/>
            </a:xfrm>
            <a:custGeom>
              <a:avLst/>
              <a:gdLst>
                <a:gd name="T0" fmla="*/ 0 w 216"/>
                <a:gd name="T1" fmla="*/ 0 h 373"/>
                <a:gd name="T2" fmla="*/ 0 w 216"/>
                <a:gd name="T3" fmla="*/ 0 h 373"/>
                <a:gd name="T4" fmla="*/ 0 w 216"/>
                <a:gd name="T5" fmla="*/ 0 h 373"/>
                <a:gd name="T6" fmla="*/ 0 w 216"/>
                <a:gd name="T7" fmla="*/ 0 h 373"/>
                <a:gd name="T8" fmla="*/ 0 w 216"/>
                <a:gd name="T9" fmla="*/ 0 h 373"/>
                <a:gd name="T10" fmla="*/ 0 w 216"/>
                <a:gd name="T11" fmla="*/ 0 h 373"/>
                <a:gd name="T12" fmla="*/ 0 w 216"/>
                <a:gd name="T13" fmla="*/ 0 h 373"/>
                <a:gd name="T14" fmla="*/ 0 w 216"/>
                <a:gd name="T15" fmla="*/ 0 h 373"/>
                <a:gd name="T16" fmla="*/ 0 w 216"/>
                <a:gd name="T17" fmla="*/ 0 h 373"/>
                <a:gd name="T18" fmla="*/ 0 w 216"/>
                <a:gd name="T19" fmla="*/ 0 h 373"/>
                <a:gd name="T20" fmla="*/ 0 w 216"/>
                <a:gd name="T21" fmla="*/ 0 h 373"/>
                <a:gd name="T22" fmla="*/ 0 w 216"/>
                <a:gd name="T23" fmla="*/ 0 h 373"/>
                <a:gd name="T24" fmla="*/ 0 w 216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3"/>
                <a:gd name="T41" fmla="*/ 216 w 216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3">
                  <a:moveTo>
                    <a:pt x="29" y="217"/>
                  </a:moveTo>
                  <a:lnTo>
                    <a:pt x="186" y="217"/>
                  </a:lnTo>
                  <a:lnTo>
                    <a:pt x="186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6" y="373"/>
                  </a:lnTo>
                  <a:lnTo>
                    <a:pt x="216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6" y="29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0838" name="AutoShape 215"/>
            <p:cNvSpPr>
              <a:spLocks noChangeArrowheads="1"/>
            </p:cNvSpPr>
            <p:nvPr/>
          </p:nvSpPr>
          <p:spPr bwMode="auto">
            <a:xfrm>
              <a:off x="2108" y="2808"/>
              <a:ext cx="2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0839" name="AutoShape 216"/>
            <p:cNvSpPr>
              <a:spLocks noChangeArrowheads="1"/>
            </p:cNvSpPr>
            <p:nvPr/>
          </p:nvSpPr>
          <p:spPr bwMode="auto">
            <a:xfrm>
              <a:off x="2057" y="2808"/>
              <a:ext cx="44" cy="86"/>
            </a:xfrm>
            <a:custGeom>
              <a:avLst/>
              <a:gdLst>
                <a:gd name="T0" fmla="*/ 0 w 215"/>
                <a:gd name="T1" fmla="*/ 0 h 373"/>
                <a:gd name="T2" fmla="*/ 0 w 215"/>
                <a:gd name="T3" fmla="*/ 0 h 373"/>
                <a:gd name="T4" fmla="*/ 0 w 215"/>
                <a:gd name="T5" fmla="*/ 0 h 373"/>
                <a:gd name="T6" fmla="*/ 0 w 215"/>
                <a:gd name="T7" fmla="*/ 0 h 373"/>
                <a:gd name="T8" fmla="*/ 0 w 215"/>
                <a:gd name="T9" fmla="*/ 0 h 373"/>
                <a:gd name="T10" fmla="*/ 0 w 215"/>
                <a:gd name="T11" fmla="*/ 0 h 373"/>
                <a:gd name="T12" fmla="*/ 0 w 215"/>
                <a:gd name="T13" fmla="*/ 0 h 373"/>
                <a:gd name="T14" fmla="*/ 0 w 215"/>
                <a:gd name="T15" fmla="*/ 0 h 373"/>
                <a:gd name="T16" fmla="*/ 0 w 215"/>
                <a:gd name="T17" fmla="*/ 0 h 373"/>
                <a:gd name="T18" fmla="*/ 0 w 215"/>
                <a:gd name="T19" fmla="*/ 0 h 373"/>
                <a:gd name="T20" fmla="*/ 0 w 215"/>
                <a:gd name="T21" fmla="*/ 0 h 373"/>
                <a:gd name="T22" fmla="*/ 0 w 215"/>
                <a:gd name="T23" fmla="*/ 0 h 373"/>
                <a:gd name="T24" fmla="*/ 0 w 215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3"/>
                <a:gd name="T41" fmla="*/ 215 w 215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3">
                  <a:moveTo>
                    <a:pt x="28" y="217"/>
                  </a:moveTo>
                  <a:lnTo>
                    <a:pt x="186" y="217"/>
                  </a:lnTo>
                  <a:lnTo>
                    <a:pt x="186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5" y="373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6" y="29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8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0840" name="AutoShape 217"/>
            <p:cNvSpPr>
              <a:spLocks noChangeArrowheads="1"/>
            </p:cNvSpPr>
            <p:nvPr/>
          </p:nvSpPr>
          <p:spPr bwMode="auto">
            <a:xfrm>
              <a:off x="2057" y="2808"/>
              <a:ext cx="4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0841" name="AutoShape 218"/>
            <p:cNvSpPr>
              <a:spLocks noChangeArrowheads="1"/>
            </p:cNvSpPr>
            <p:nvPr/>
          </p:nvSpPr>
          <p:spPr bwMode="auto">
            <a:xfrm>
              <a:off x="2108" y="2918"/>
              <a:ext cx="39" cy="85"/>
            </a:xfrm>
            <a:custGeom>
              <a:avLst/>
              <a:gdLst>
                <a:gd name="T0" fmla="*/ 0 w 216"/>
                <a:gd name="T1" fmla="*/ 0 h 372"/>
                <a:gd name="T2" fmla="*/ 0 w 216"/>
                <a:gd name="T3" fmla="*/ 0 h 372"/>
                <a:gd name="T4" fmla="*/ 0 w 216"/>
                <a:gd name="T5" fmla="*/ 0 h 372"/>
                <a:gd name="T6" fmla="*/ 0 w 216"/>
                <a:gd name="T7" fmla="*/ 0 h 372"/>
                <a:gd name="T8" fmla="*/ 0 w 216"/>
                <a:gd name="T9" fmla="*/ 0 h 372"/>
                <a:gd name="T10" fmla="*/ 0 w 216"/>
                <a:gd name="T11" fmla="*/ 0 h 372"/>
                <a:gd name="T12" fmla="*/ 0 w 216"/>
                <a:gd name="T13" fmla="*/ 0 h 372"/>
                <a:gd name="T14" fmla="*/ 0 w 216"/>
                <a:gd name="T15" fmla="*/ 0 h 372"/>
                <a:gd name="T16" fmla="*/ 0 w 216"/>
                <a:gd name="T17" fmla="*/ 0 h 372"/>
                <a:gd name="T18" fmla="*/ 0 w 216"/>
                <a:gd name="T19" fmla="*/ 0 h 372"/>
                <a:gd name="T20" fmla="*/ 0 w 216"/>
                <a:gd name="T21" fmla="*/ 0 h 372"/>
                <a:gd name="T22" fmla="*/ 0 w 216"/>
                <a:gd name="T23" fmla="*/ 0 h 372"/>
                <a:gd name="T24" fmla="*/ 0 w 216"/>
                <a:gd name="T25" fmla="*/ 0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2"/>
                <a:gd name="T41" fmla="*/ 216 w 216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2">
                  <a:moveTo>
                    <a:pt x="29" y="217"/>
                  </a:moveTo>
                  <a:lnTo>
                    <a:pt x="186" y="217"/>
                  </a:lnTo>
                  <a:lnTo>
                    <a:pt x="186" y="343"/>
                  </a:lnTo>
                  <a:lnTo>
                    <a:pt x="29" y="343"/>
                  </a:lnTo>
                  <a:lnTo>
                    <a:pt x="0" y="372"/>
                  </a:lnTo>
                  <a:lnTo>
                    <a:pt x="216" y="372"/>
                  </a:lnTo>
                  <a:lnTo>
                    <a:pt x="216" y="0"/>
                  </a:lnTo>
                  <a:lnTo>
                    <a:pt x="0" y="0"/>
                  </a:lnTo>
                  <a:lnTo>
                    <a:pt x="29" y="27"/>
                  </a:lnTo>
                  <a:lnTo>
                    <a:pt x="186" y="27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0842" name="AutoShape 219"/>
            <p:cNvSpPr>
              <a:spLocks noChangeArrowheads="1"/>
            </p:cNvSpPr>
            <p:nvPr/>
          </p:nvSpPr>
          <p:spPr bwMode="auto">
            <a:xfrm>
              <a:off x="2108" y="2918"/>
              <a:ext cx="2" cy="85"/>
            </a:xfrm>
            <a:custGeom>
              <a:avLst/>
              <a:gdLst>
                <a:gd name="T0" fmla="*/ 0 w 29"/>
                <a:gd name="T1" fmla="*/ 0 h 372"/>
                <a:gd name="T2" fmla="*/ 0 w 29"/>
                <a:gd name="T3" fmla="*/ 0 h 372"/>
                <a:gd name="T4" fmla="*/ 0 w 29"/>
                <a:gd name="T5" fmla="*/ 0 h 372"/>
                <a:gd name="T6" fmla="*/ 0 w 29"/>
                <a:gd name="T7" fmla="*/ 0 h 372"/>
                <a:gd name="T8" fmla="*/ 0 w 29"/>
                <a:gd name="T9" fmla="*/ 0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29" y="27"/>
                  </a:moveTo>
                  <a:lnTo>
                    <a:pt x="29" y="343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0843" name="AutoShape 220"/>
            <p:cNvSpPr>
              <a:spLocks noChangeArrowheads="1"/>
            </p:cNvSpPr>
            <p:nvPr/>
          </p:nvSpPr>
          <p:spPr bwMode="auto">
            <a:xfrm>
              <a:off x="2057" y="2918"/>
              <a:ext cx="44" cy="85"/>
            </a:xfrm>
            <a:custGeom>
              <a:avLst/>
              <a:gdLst>
                <a:gd name="T0" fmla="*/ 0 w 215"/>
                <a:gd name="T1" fmla="*/ 0 h 372"/>
                <a:gd name="T2" fmla="*/ 0 w 215"/>
                <a:gd name="T3" fmla="*/ 0 h 372"/>
                <a:gd name="T4" fmla="*/ 0 w 215"/>
                <a:gd name="T5" fmla="*/ 0 h 372"/>
                <a:gd name="T6" fmla="*/ 0 w 215"/>
                <a:gd name="T7" fmla="*/ 0 h 372"/>
                <a:gd name="T8" fmla="*/ 0 w 215"/>
                <a:gd name="T9" fmla="*/ 0 h 372"/>
                <a:gd name="T10" fmla="*/ 0 w 215"/>
                <a:gd name="T11" fmla="*/ 0 h 372"/>
                <a:gd name="T12" fmla="*/ 0 w 215"/>
                <a:gd name="T13" fmla="*/ 0 h 372"/>
                <a:gd name="T14" fmla="*/ 0 w 215"/>
                <a:gd name="T15" fmla="*/ 0 h 372"/>
                <a:gd name="T16" fmla="*/ 0 w 215"/>
                <a:gd name="T17" fmla="*/ 0 h 372"/>
                <a:gd name="T18" fmla="*/ 0 w 215"/>
                <a:gd name="T19" fmla="*/ 0 h 372"/>
                <a:gd name="T20" fmla="*/ 0 w 215"/>
                <a:gd name="T21" fmla="*/ 0 h 372"/>
                <a:gd name="T22" fmla="*/ 0 w 215"/>
                <a:gd name="T23" fmla="*/ 0 h 372"/>
                <a:gd name="T24" fmla="*/ 0 w 215"/>
                <a:gd name="T25" fmla="*/ 0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2"/>
                <a:gd name="T41" fmla="*/ 215 w 215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2">
                  <a:moveTo>
                    <a:pt x="28" y="217"/>
                  </a:moveTo>
                  <a:lnTo>
                    <a:pt x="186" y="217"/>
                  </a:lnTo>
                  <a:lnTo>
                    <a:pt x="186" y="343"/>
                  </a:lnTo>
                  <a:lnTo>
                    <a:pt x="29" y="343"/>
                  </a:lnTo>
                  <a:lnTo>
                    <a:pt x="0" y="372"/>
                  </a:lnTo>
                  <a:lnTo>
                    <a:pt x="215" y="372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7"/>
                  </a:lnTo>
                  <a:lnTo>
                    <a:pt x="186" y="27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8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0844" name="AutoShape 221"/>
            <p:cNvSpPr>
              <a:spLocks noChangeArrowheads="1"/>
            </p:cNvSpPr>
            <p:nvPr/>
          </p:nvSpPr>
          <p:spPr bwMode="auto">
            <a:xfrm>
              <a:off x="2057" y="2918"/>
              <a:ext cx="4" cy="85"/>
            </a:xfrm>
            <a:custGeom>
              <a:avLst/>
              <a:gdLst>
                <a:gd name="T0" fmla="*/ 0 w 29"/>
                <a:gd name="T1" fmla="*/ 0 h 372"/>
                <a:gd name="T2" fmla="*/ 0 w 29"/>
                <a:gd name="T3" fmla="*/ 0 h 372"/>
                <a:gd name="T4" fmla="*/ 0 w 29"/>
                <a:gd name="T5" fmla="*/ 0 h 372"/>
                <a:gd name="T6" fmla="*/ 0 w 29"/>
                <a:gd name="T7" fmla="*/ 0 h 372"/>
                <a:gd name="T8" fmla="*/ 0 w 29"/>
                <a:gd name="T9" fmla="*/ 0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29" y="27"/>
                  </a:moveTo>
                  <a:lnTo>
                    <a:pt x="29" y="343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0845" name="Rectangle 222"/>
            <p:cNvSpPr>
              <a:spLocks noChangeArrowheads="1"/>
            </p:cNvSpPr>
            <p:nvPr/>
          </p:nvSpPr>
          <p:spPr bwMode="auto">
            <a:xfrm>
              <a:off x="2215" y="2851"/>
              <a:ext cx="42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846" name="Rectangle 223"/>
            <p:cNvSpPr>
              <a:spLocks noChangeArrowheads="1"/>
            </p:cNvSpPr>
            <p:nvPr/>
          </p:nvSpPr>
          <p:spPr bwMode="auto">
            <a:xfrm>
              <a:off x="2269" y="2851"/>
              <a:ext cx="41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847" name="Rectangle 224"/>
            <p:cNvSpPr>
              <a:spLocks noChangeArrowheads="1"/>
            </p:cNvSpPr>
            <p:nvPr/>
          </p:nvSpPr>
          <p:spPr bwMode="auto">
            <a:xfrm>
              <a:off x="2324" y="2851"/>
              <a:ext cx="33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848" name="Rectangle 225"/>
            <p:cNvSpPr>
              <a:spLocks noChangeArrowheads="1"/>
            </p:cNvSpPr>
            <p:nvPr/>
          </p:nvSpPr>
          <p:spPr bwMode="auto">
            <a:xfrm>
              <a:off x="2163" y="2851"/>
              <a:ext cx="35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849" name="Rectangle 226"/>
            <p:cNvSpPr>
              <a:spLocks noChangeArrowheads="1"/>
            </p:cNvSpPr>
            <p:nvPr/>
          </p:nvSpPr>
          <p:spPr bwMode="auto">
            <a:xfrm>
              <a:off x="2108" y="2851"/>
              <a:ext cx="39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850" name="Rectangle 227"/>
            <p:cNvSpPr>
              <a:spLocks noChangeArrowheads="1"/>
            </p:cNvSpPr>
            <p:nvPr/>
          </p:nvSpPr>
          <p:spPr bwMode="auto">
            <a:xfrm>
              <a:off x="2057" y="2851"/>
              <a:ext cx="44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851" name="AutoShape 228"/>
            <p:cNvSpPr>
              <a:spLocks noChangeArrowheads="1"/>
            </p:cNvSpPr>
            <p:nvPr/>
          </p:nvSpPr>
          <p:spPr bwMode="auto">
            <a:xfrm>
              <a:off x="2150" y="2813"/>
              <a:ext cx="4" cy="8"/>
            </a:xfrm>
            <a:custGeom>
              <a:avLst/>
              <a:gdLst>
                <a:gd name="T0" fmla="*/ 0 w 37"/>
                <a:gd name="T1" fmla="*/ 0 h 38"/>
                <a:gd name="T2" fmla="*/ 0 w 37"/>
                <a:gd name="T3" fmla="*/ 0 h 38"/>
                <a:gd name="T4" fmla="*/ 0 w 37"/>
                <a:gd name="T5" fmla="*/ 0 h 38"/>
                <a:gd name="T6" fmla="*/ 0 w 37"/>
                <a:gd name="T7" fmla="*/ 0 h 38"/>
                <a:gd name="T8" fmla="*/ 0 w 37"/>
                <a:gd name="T9" fmla="*/ 0 h 38"/>
                <a:gd name="T10" fmla="*/ 0 w 37"/>
                <a:gd name="T11" fmla="*/ 0 h 38"/>
                <a:gd name="T12" fmla="*/ 0 w 37"/>
                <a:gd name="T13" fmla="*/ 0 h 38"/>
                <a:gd name="T14" fmla="*/ 0 w 37"/>
                <a:gd name="T15" fmla="*/ 0 h 38"/>
                <a:gd name="T16" fmla="*/ 0 w 37"/>
                <a:gd name="T17" fmla="*/ 0 h 38"/>
                <a:gd name="T18" fmla="*/ 0 w 37"/>
                <a:gd name="T19" fmla="*/ 0 h 38"/>
                <a:gd name="T20" fmla="*/ 0 w 37"/>
                <a:gd name="T21" fmla="*/ 0 h 38"/>
                <a:gd name="T22" fmla="*/ 0 w 37"/>
                <a:gd name="T23" fmla="*/ 0 h 38"/>
                <a:gd name="T24" fmla="*/ 0 w 37"/>
                <a:gd name="T25" fmla="*/ 0 h 38"/>
                <a:gd name="T26" fmla="*/ 0 w 37"/>
                <a:gd name="T27" fmla="*/ 0 h 38"/>
                <a:gd name="T28" fmla="*/ 0 w 37"/>
                <a:gd name="T29" fmla="*/ 0 h 38"/>
                <a:gd name="T30" fmla="*/ 0 w 37"/>
                <a:gd name="T31" fmla="*/ 0 h 38"/>
                <a:gd name="T32" fmla="*/ 0 w 37"/>
                <a:gd name="T33" fmla="*/ 0 h 3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7"/>
                <a:gd name="T52" fmla="*/ 0 h 38"/>
                <a:gd name="T53" fmla="*/ 37 w 37"/>
                <a:gd name="T54" fmla="*/ 38 h 3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7" h="38">
                  <a:moveTo>
                    <a:pt x="19" y="38"/>
                  </a:moveTo>
                  <a:lnTo>
                    <a:pt x="26" y="36"/>
                  </a:lnTo>
                  <a:lnTo>
                    <a:pt x="32" y="32"/>
                  </a:lnTo>
                  <a:lnTo>
                    <a:pt x="36" y="25"/>
                  </a:lnTo>
                  <a:lnTo>
                    <a:pt x="37" y="19"/>
                  </a:lnTo>
                  <a:lnTo>
                    <a:pt x="36" y="12"/>
                  </a:lnTo>
                  <a:lnTo>
                    <a:pt x="32" y="5"/>
                  </a:lnTo>
                  <a:lnTo>
                    <a:pt x="26" y="1"/>
                  </a:lnTo>
                  <a:lnTo>
                    <a:pt x="19" y="0"/>
                  </a:lnTo>
                  <a:lnTo>
                    <a:pt x="12" y="1"/>
                  </a:lnTo>
                  <a:lnTo>
                    <a:pt x="6" y="5"/>
                  </a:lnTo>
                  <a:lnTo>
                    <a:pt x="2" y="12"/>
                  </a:lnTo>
                  <a:lnTo>
                    <a:pt x="0" y="19"/>
                  </a:lnTo>
                  <a:lnTo>
                    <a:pt x="2" y="25"/>
                  </a:lnTo>
                  <a:lnTo>
                    <a:pt x="6" y="32"/>
                  </a:lnTo>
                  <a:lnTo>
                    <a:pt x="12" y="36"/>
                  </a:lnTo>
                  <a:lnTo>
                    <a:pt x="19" y="38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</p:grpSp>
      <p:cxnSp>
        <p:nvCxnSpPr>
          <p:cNvPr id="127" name="Прямая со стрелкой 126"/>
          <p:cNvCxnSpPr>
            <a:stCxn id="30773" idx="0"/>
          </p:cNvCxnSpPr>
          <p:nvPr/>
        </p:nvCxnSpPr>
        <p:spPr>
          <a:xfrm flipH="1" flipV="1">
            <a:off x="4884738" y="2852738"/>
            <a:ext cx="644525" cy="681037"/>
          </a:xfrm>
          <a:prstGeom prst="straightConnector1">
            <a:avLst/>
          </a:prstGeom>
          <a:noFill/>
          <a:ln w="0" cap="flat" cmpd="sng" algn="ctr">
            <a:solidFill>
              <a:schemeClr val="tx1"/>
            </a:solidFill>
            <a:prstDash val="solid"/>
            <a:headEnd type="triangle" w="lg" len="lg"/>
            <a:tailEnd type="triangle" w="lg" len="lg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129" name="Прямая со стрелкой 128"/>
          <p:cNvCxnSpPr/>
          <p:nvPr/>
        </p:nvCxnSpPr>
        <p:spPr>
          <a:xfrm flipH="1" flipV="1">
            <a:off x="4881563" y="2852738"/>
            <a:ext cx="642937" cy="681037"/>
          </a:xfrm>
          <a:prstGeom prst="straightConnector1">
            <a:avLst/>
          </a:prstGeom>
          <a:noFill/>
          <a:ln w="0" cap="flat" cmpd="sng" algn="ctr">
            <a:solidFill>
              <a:schemeClr val="tx1"/>
            </a:solidFill>
            <a:prstDash val="solid"/>
            <a:headEnd type="triangle" w="lg" len="lg"/>
            <a:tailEnd type="triangle" w="lg" len="lg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132" name="Прямая со стрелкой 131"/>
          <p:cNvCxnSpPr/>
          <p:nvPr/>
        </p:nvCxnSpPr>
        <p:spPr>
          <a:xfrm flipH="1" flipV="1">
            <a:off x="5384800" y="2924175"/>
            <a:ext cx="73025" cy="649288"/>
          </a:xfrm>
          <a:prstGeom prst="straightConnector1">
            <a:avLst/>
          </a:prstGeom>
          <a:noFill/>
          <a:ln w="0" cap="flat" cmpd="sng" algn="ctr">
            <a:solidFill>
              <a:schemeClr val="tx1"/>
            </a:solidFill>
            <a:prstDash val="solid"/>
            <a:headEnd type="triangle" w="lg" len="lg"/>
            <a:tailEnd type="triangle" w="lg" len="lg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sp>
        <p:nvSpPr>
          <p:cNvPr id="143" name="Прямоугольник 142"/>
          <p:cNvSpPr/>
          <p:nvPr/>
        </p:nvSpPr>
        <p:spPr>
          <a:xfrm>
            <a:off x="4376738" y="2636838"/>
            <a:ext cx="573087" cy="214312"/>
          </a:xfrm>
          <a:prstGeom prst="rect">
            <a:avLst/>
          </a:prstGeom>
          <a:solidFill>
            <a:sysClr val="window" lastClr="FFFFFF"/>
          </a:solidFill>
          <a:ln w="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lIns="128016" tIns="64008" rIns="128016" bIns="64008" anchor="ctr"/>
          <a:lstStyle/>
          <a:p>
            <a:pPr algn="ctr" defTabSz="128016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kern="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2км</a:t>
            </a:r>
          </a:p>
        </p:txBody>
      </p:sp>
      <p:sp>
        <p:nvSpPr>
          <p:cNvPr id="123" name="Прямоугольник 122"/>
          <p:cNvSpPr/>
          <p:nvPr/>
        </p:nvSpPr>
        <p:spPr>
          <a:xfrm>
            <a:off x="7256463" y="1484313"/>
            <a:ext cx="1743075" cy="865187"/>
          </a:xfrm>
          <a:prstGeom prst="rect">
            <a:avLst/>
          </a:prstGeom>
          <a:ln w="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defTabSz="953744">
              <a:defRPr/>
            </a:pP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Главный врач</a:t>
            </a:r>
          </a:p>
          <a:p>
            <a:pPr defTabSz="953744">
              <a:defRPr/>
            </a:pP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 ГБУ РД </a:t>
            </a:r>
            <a:r>
              <a:rPr lang="ru-RU" sz="1000" dirty="0" err="1">
                <a:latin typeface="Times New Roman" pitchFamily="18" charset="0"/>
                <a:cs typeface="Times New Roman" pitchFamily="18" charset="0"/>
              </a:rPr>
              <a:t>Каякентская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 ЦРБ</a:t>
            </a:r>
          </a:p>
          <a:p>
            <a:pPr defTabSz="953744">
              <a:defRPr/>
            </a:pPr>
            <a:r>
              <a:rPr lang="ru-RU" sz="1000">
                <a:latin typeface="Times New Roman" pitchFamily="18" charset="0"/>
                <a:cs typeface="Times New Roman" pitchFamily="18" charset="0"/>
              </a:rPr>
              <a:t>___</a:t>
            </a:r>
            <a:r>
              <a:rPr lang="ru-RU" sz="1000" dirty="0" err="1">
                <a:latin typeface="Times New Roman" pitchFamily="18" charset="0"/>
                <a:cs typeface="Times New Roman" pitchFamily="18" charset="0"/>
              </a:rPr>
              <a:t>Дадашев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  А.Ш</a:t>
            </a:r>
          </a:p>
          <a:p>
            <a:pPr defTabSz="953744">
              <a:defRPr/>
            </a:pP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Тел  89094822156</a:t>
            </a:r>
          </a:p>
        </p:txBody>
      </p:sp>
      <p:pic>
        <p:nvPicPr>
          <p:cNvPr id="2" name="Picture 16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53000" y="4797425"/>
            <a:ext cx="404813" cy="330200"/>
          </a:xfrm>
          <a:prstGeom prst="rect">
            <a:avLst/>
          </a:prstGeom>
          <a:noFill/>
          <a:ln>
            <a:noFill/>
          </a:ln>
          <a:effectLst>
            <a:outerShdw dist="12700" dir="5400000" algn="ctr" rotWithShape="0">
              <a:schemeClr val="tx1"/>
            </a:outerShdw>
          </a:effectLst>
          <a:extLst>
            <a:ext uri="{909E8E84-426E-40DD-AFC4-6F175D3DCCD1}"/>
            <a:ext uri="{91240B29-F687-4F45-9708-019B960494DF}"/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4"/>
          <p:cNvSpPr txBox="1">
            <a:spLocks noChangeArrowheads="1"/>
          </p:cNvSpPr>
          <p:nvPr/>
        </p:nvSpPr>
        <p:spPr bwMode="auto">
          <a:xfrm>
            <a:off x="0" y="6350"/>
            <a:ext cx="9906000" cy="900113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</p:spPr>
        <p:txBody>
          <a:bodyPr lIns="82592" tIns="41297" rIns="82592" bIns="41297" anchor="ctr"/>
          <a:lstStyle/>
          <a:p>
            <a:pPr algn="ctr" defTabSz="1543050"/>
            <a:endParaRPr lang="ru-RU" sz="1500" u="sng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1543050"/>
            <a:r>
              <a:rPr lang="ru-RU" sz="20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План расположения объекта на местности</a:t>
            </a:r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 flipV="1">
            <a:off x="10714038" y="2852738"/>
            <a:ext cx="211137" cy="331787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/>
          <p:nvPr/>
        </p:nvCxnSpPr>
        <p:spPr>
          <a:xfrm flipH="1" flipV="1">
            <a:off x="10498138" y="2852738"/>
            <a:ext cx="219075" cy="331787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/>
          <p:cNvCxnSpPr/>
          <p:nvPr/>
        </p:nvCxnSpPr>
        <p:spPr>
          <a:xfrm flipV="1">
            <a:off x="11433175" y="4076700"/>
            <a:ext cx="212725" cy="331788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/>
          <p:nvPr/>
        </p:nvCxnSpPr>
        <p:spPr>
          <a:xfrm flipH="1" flipV="1">
            <a:off x="10856913" y="3500438"/>
            <a:ext cx="219075" cy="331787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/>
          <p:cNvCxnSpPr/>
          <p:nvPr/>
        </p:nvCxnSpPr>
        <p:spPr>
          <a:xfrm flipV="1">
            <a:off x="11649075" y="2924175"/>
            <a:ext cx="7938" cy="754063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единительная линия 87"/>
          <p:cNvCxnSpPr/>
          <p:nvPr/>
        </p:nvCxnSpPr>
        <p:spPr>
          <a:xfrm rot="16200000" flipV="1">
            <a:off x="10703719" y="4015582"/>
            <a:ext cx="166687" cy="14605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единительная линия 88"/>
          <p:cNvCxnSpPr/>
          <p:nvPr/>
        </p:nvCxnSpPr>
        <p:spPr>
          <a:xfrm rot="16200000" flipH="1" flipV="1">
            <a:off x="10411619" y="4306094"/>
            <a:ext cx="173038" cy="14605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/>
          <p:cNvCxnSpPr/>
          <p:nvPr/>
        </p:nvCxnSpPr>
        <p:spPr>
          <a:xfrm rot="16200000" flipV="1">
            <a:off x="10271919" y="3151982"/>
            <a:ext cx="166687" cy="14605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единительная линия 90"/>
          <p:cNvCxnSpPr/>
          <p:nvPr/>
        </p:nvCxnSpPr>
        <p:spPr>
          <a:xfrm rot="16200000" flipH="1" flipV="1">
            <a:off x="10052844" y="3513932"/>
            <a:ext cx="173037" cy="14605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Прямая соединительная линия 91"/>
          <p:cNvCxnSpPr/>
          <p:nvPr/>
        </p:nvCxnSpPr>
        <p:spPr>
          <a:xfrm flipH="1">
            <a:off x="10929938" y="3141663"/>
            <a:ext cx="231775" cy="14605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единительная линия 94"/>
          <p:cNvCxnSpPr/>
          <p:nvPr/>
        </p:nvCxnSpPr>
        <p:spPr>
          <a:xfrm flipV="1">
            <a:off x="10929938" y="5013325"/>
            <a:ext cx="158750" cy="15240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Прямая соединительная линия 95"/>
          <p:cNvCxnSpPr/>
          <p:nvPr/>
        </p:nvCxnSpPr>
        <p:spPr>
          <a:xfrm flipH="1" flipV="1">
            <a:off x="10353675" y="5300663"/>
            <a:ext cx="165100" cy="153987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Прямая соединительная линия 96"/>
          <p:cNvCxnSpPr/>
          <p:nvPr/>
        </p:nvCxnSpPr>
        <p:spPr>
          <a:xfrm flipV="1">
            <a:off x="10714038" y="2781300"/>
            <a:ext cx="158750" cy="15240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Прямая соединительная линия 97"/>
          <p:cNvCxnSpPr/>
          <p:nvPr/>
        </p:nvCxnSpPr>
        <p:spPr>
          <a:xfrm flipH="1" flipV="1">
            <a:off x="10569575" y="5445125"/>
            <a:ext cx="165100" cy="153988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Прямая соединительная линия 98"/>
          <p:cNvCxnSpPr/>
          <p:nvPr/>
        </p:nvCxnSpPr>
        <p:spPr>
          <a:xfrm flipV="1">
            <a:off x="11074400" y="4724400"/>
            <a:ext cx="4763" cy="34925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Прямая соединительная линия 100"/>
          <p:cNvCxnSpPr/>
          <p:nvPr/>
        </p:nvCxnSpPr>
        <p:spPr>
          <a:xfrm flipV="1">
            <a:off x="10785475" y="4652963"/>
            <a:ext cx="111125" cy="87312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Прямая соединительная линия 101"/>
          <p:cNvCxnSpPr/>
          <p:nvPr/>
        </p:nvCxnSpPr>
        <p:spPr>
          <a:xfrm flipH="1" flipV="1">
            <a:off x="11290300" y="3429000"/>
            <a:ext cx="114300" cy="87313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Прямая соединительная линия 102"/>
          <p:cNvCxnSpPr/>
          <p:nvPr/>
        </p:nvCxnSpPr>
        <p:spPr>
          <a:xfrm flipV="1">
            <a:off x="10209213" y="4724400"/>
            <a:ext cx="111125" cy="87313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единительная линия 103"/>
          <p:cNvCxnSpPr/>
          <p:nvPr/>
        </p:nvCxnSpPr>
        <p:spPr>
          <a:xfrm flipH="1" flipV="1">
            <a:off x="10785475" y="4437063"/>
            <a:ext cx="114300" cy="87312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Прямая соединительная линия 104"/>
          <p:cNvCxnSpPr/>
          <p:nvPr/>
        </p:nvCxnSpPr>
        <p:spPr>
          <a:xfrm flipV="1">
            <a:off x="10569575" y="3789363"/>
            <a:ext cx="3175" cy="19685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Прямая соединительная линия 106"/>
          <p:cNvCxnSpPr/>
          <p:nvPr/>
        </p:nvCxnSpPr>
        <p:spPr>
          <a:xfrm flipV="1">
            <a:off x="11217275" y="5876925"/>
            <a:ext cx="176213" cy="174625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Прямая соединительная линия 107"/>
          <p:cNvCxnSpPr/>
          <p:nvPr/>
        </p:nvCxnSpPr>
        <p:spPr>
          <a:xfrm flipH="1" flipV="1">
            <a:off x="11577638" y="4508500"/>
            <a:ext cx="180975" cy="174625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Прямая соединительная линия 108"/>
          <p:cNvCxnSpPr/>
          <p:nvPr/>
        </p:nvCxnSpPr>
        <p:spPr>
          <a:xfrm flipV="1">
            <a:off x="11290300" y="5013325"/>
            <a:ext cx="174625" cy="173038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Прямая соединительная линия 109"/>
          <p:cNvCxnSpPr/>
          <p:nvPr/>
        </p:nvCxnSpPr>
        <p:spPr>
          <a:xfrm flipH="1" flipV="1">
            <a:off x="11361738" y="4365625"/>
            <a:ext cx="180975" cy="173038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Прямая соединительная линия 110"/>
          <p:cNvCxnSpPr/>
          <p:nvPr/>
        </p:nvCxnSpPr>
        <p:spPr>
          <a:xfrm flipV="1">
            <a:off x="11217275" y="5300663"/>
            <a:ext cx="6350" cy="395287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Прямая соединительная линия 117"/>
          <p:cNvCxnSpPr/>
          <p:nvPr/>
        </p:nvCxnSpPr>
        <p:spPr>
          <a:xfrm>
            <a:off x="0" y="1268413"/>
            <a:ext cx="9906000" cy="73025"/>
          </a:xfrm>
          <a:prstGeom prst="line">
            <a:avLst/>
          </a:prstGeom>
          <a:ln w="203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11938000" y="2781300"/>
            <a:ext cx="2232025" cy="0"/>
          </a:xfrm>
          <a:prstGeom prst="line">
            <a:avLst/>
          </a:prstGeom>
          <a:ln w="203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Прямоугольник 36"/>
          <p:cNvSpPr/>
          <p:nvPr/>
        </p:nvSpPr>
        <p:spPr>
          <a:xfrm>
            <a:off x="631825" y="1916113"/>
            <a:ext cx="5400675" cy="15843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53744">
              <a:defRPr/>
            </a:pPr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631825" y="2781300"/>
            <a:ext cx="914400" cy="16557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53744">
              <a:defRPr/>
            </a:pPr>
            <a:endParaRPr lang="ru-RU"/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 flipH="1">
            <a:off x="2073275" y="3573463"/>
            <a:ext cx="7832725" cy="71437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H="1">
            <a:off x="1784350" y="3860800"/>
            <a:ext cx="3384550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>
            <a:off x="1784350" y="3833813"/>
            <a:ext cx="73025" cy="240347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>
            <a:off x="1857375" y="6237288"/>
            <a:ext cx="10795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>
            <a:off x="2936875" y="4797425"/>
            <a:ext cx="0" cy="1439863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 flipV="1">
            <a:off x="2865438" y="4724400"/>
            <a:ext cx="2808287" cy="7302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>
            <a:off x="5168900" y="3860800"/>
            <a:ext cx="5048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>
            <a:off x="5673725" y="3860800"/>
            <a:ext cx="0" cy="7207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/>
          <p:nvPr/>
        </p:nvCxnSpPr>
        <p:spPr>
          <a:xfrm>
            <a:off x="1784350" y="3860800"/>
            <a:ext cx="1152525" cy="1008063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 flipH="1">
            <a:off x="11074400" y="1052513"/>
            <a:ext cx="1008063" cy="37449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 flipH="1">
            <a:off x="5313363" y="3860800"/>
            <a:ext cx="360362" cy="360363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/>
          <p:nvPr/>
        </p:nvCxnSpPr>
        <p:spPr>
          <a:xfrm flipH="1" flipV="1">
            <a:off x="5313363" y="4221163"/>
            <a:ext cx="360362" cy="503237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/>
          <p:cNvCxnSpPr/>
          <p:nvPr/>
        </p:nvCxnSpPr>
        <p:spPr>
          <a:xfrm>
            <a:off x="5673725" y="3860800"/>
            <a:ext cx="0" cy="8636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/>
          <p:nvPr/>
        </p:nvCxnSpPr>
        <p:spPr>
          <a:xfrm>
            <a:off x="2360613" y="4365625"/>
            <a:ext cx="71437" cy="1655763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единительная линия 85"/>
          <p:cNvCxnSpPr/>
          <p:nvPr/>
        </p:nvCxnSpPr>
        <p:spPr>
          <a:xfrm flipH="1" flipV="1">
            <a:off x="2432050" y="6021388"/>
            <a:ext cx="504825" cy="2159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Прямая соединительная линия 112"/>
          <p:cNvCxnSpPr/>
          <p:nvPr/>
        </p:nvCxnSpPr>
        <p:spPr>
          <a:xfrm flipH="1">
            <a:off x="4448175" y="6092825"/>
            <a:ext cx="730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Прямая соединительная линия 114"/>
          <p:cNvCxnSpPr/>
          <p:nvPr/>
        </p:nvCxnSpPr>
        <p:spPr>
          <a:xfrm>
            <a:off x="4448175" y="5516563"/>
            <a:ext cx="0" cy="576262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Прямая соединительная линия 124"/>
          <p:cNvCxnSpPr/>
          <p:nvPr/>
        </p:nvCxnSpPr>
        <p:spPr>
          <a:xfrm>
            <a:off x="4665663" y="5805488"/>
            <a:ext cx="57467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Прямая соединительная линия 154"/>
          <p:cNvCxnSpPr/>
          <p:nvPr/>
        </p:nvCxnSpPr>
        <p:spPr>
          <a:xfrm flipH="1" flipV="1">
            <a:off x="5240338" y="5805488"/>
            <a:ext cx="288925" cy="287337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Прямая соединительная линия 167"/>
          <p:cNvCxnSpPr/>
          <p:nvPr/>
        </p:nvCxnSpPr>
        <p:spPr>
          <a:xfrm>
            <a:off x="4448175" y="5516563"/>
            <a:ext cx="1081088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Прямая соединительная линия 169"/>
          <p:cNvCxnSpPr/>
          <p:nvPr/>
        </p:nvCxnSpPr>
        <p:spPr>
          <a:xfrm flipH="1" flipV="1">
            <a:off x="4448175" y="5516563"/>
            <a:ext cx="217488" cy="2159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Прямая соединительная линия 171"/>
          <p:cNvCxnSpPr/>
          <p:nvPr/>
        </p:nvCxnSpPr>
        <p:spPr>
          <a:xfrm flipH="1">
            <a:off x="5240338" y="5516563"/>
            <a:ext cx="288925" cy="28892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Прямая соединительная линия 173"/>
          <p:cNvCxnSpPr/>
          <p:nvPr/>
        </p:nvCxnSpPr>
        <p:spPr>
          <a:xfrm>
            <a:off x="4448175" y="5516563"/>
            <a:ext cx="288925" cy="28892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Прямая соединительная линия 180"/>
          <p:cNvCxnSpPr/>
          <p:nvPr/>
        </p:nvCxnSpPr>
        <p:spPr>
          <a:xfrm flipH="1">
            <a:off x="4448175" y="5805488"/>
            <a:ext cx="217488" cy="287337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Прямая соединительная линия 188"/>
          <p:cNvCxnSpPr/>
          <p:nvPr/>
        </p:nvCxnSpPr>
        <p:spPr>
          <a:xfrm flipH="1">
            <a:off x="2936875" y="5013325"/>
            <a:ext cx="3168650" cy="1444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2" name="Прямоугольник 191"/>
          <p:cNvSpPr/>
          <p:nvPr/>
        </p:nvSpPr>
        <p:spPr>
          <a:xfrm>
            <a:off x="7400925" y="4292600"/>
            <a:ext cx="2232025" cy="23050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53744">
              <a:defRPr/>
            </a:pPr>
            <a:endParaRPr lang="ru-RU"/>
          </a:p>
        </p:txBody>
      </p:sp>
      <p:cxnSp>
        <p:nvCxnSpPr>
          <p:cNvPr id="200" name="Прямая соединительная линия 199"/>
          <p:cNvCxnSpPr/>
          <p:nvPr/>
        </p:nvCxnSpPr>
        <p:spPr>
          <a:xfrm>
            <a:off x="6537325" y="1989138"/>
            <a:ext cx="0" cy="503237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" name="Прямая соединительная линия 203"/>
          <p:cNvCxnSpPr/>
          <p:nvPr/>
        </p:nvCxnSpPr>
        <p:spPr>
          <a:xfrm>
            <a:off x="6537325" y="2492375"/>
            <a:ext cx="792163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" name="Прямая соединительная линия 205"/>
          <p:cNvCxnSpPr/>
          <p:nvPr/>
        </p:nvCxnSpPr>
        <p:spPr>
          <a:xfrm flipV="1">
            <a:off x="7329488" y="1989138"/>
            <a:ext cx="0" cy="503237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7" name="Прямая соединительная линия 216"/>
          <p:cNvCxnSpPr/>
          <p:nvPr/>
        </p:nvCxnSpPr>
        <p:spPr>
          <a:xfrm>
            <a:off x="6537325" y="1989138"/>
            <a:ext cx="287338" cy="21590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9" name="Прямая соединительная линия 218"/>
          <p:cNvCxnSpPr/>
          <p:nvPr/>
        </p:nvCxnSpPr>
        <p:spPr>
          <a:xfrm flipH="1">
            <a:off x="6537325" y="2205038"/>
            <a:ext cx="287338" cy="287337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1" name="Прямая соединительная линия 220"/>
          <p:cNvCxnSpPr/>
          <p:nvPr/>
        </p:nvCxnSpPr>
        <p:spPr>
          <a:xfrm flipH="1">
            <a:off x="7113588" y="1989138"/>
            <a:ext cx="215900" cy="2159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3" name="Прямая соединительная линия 222"/>
          <p:cNvCxnSpPr/>
          <p:nvPr/>
        </p:nvCxnSpPr>
        <p:spPr>
          <a:xfrm flipH="1" flipV="1">
            <a:off x="7113588" y="2205038"/>
            <a:ext cx="215900" cy="287337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7" name="Прямая соединительная линия 226"/>
          <p:cNvCxnSpPr/>
          <p:nvPr/>
        </p:nvCxnSpPr>
        <p:spPr>
          <a:xfrm>
            <a:off x="6824663" y="2205038"/>
            <a:ext cx="360362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8" name="Прямоугольник 227"/>
          <p:cNvSpPr/>
          <p:nvPr/>
        </p:nvSpPr>
        <p:spPr>
          <a:xfrm>
            <a:off x="7616825" y="1773238"/>
            <a:ext cx="1851025" cy="14906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53744">
              <a:defRPr/>
            </a:pPr>
            <a:endParaRPr lang="ru-RU"/>
          </a:p>
        </p:txBody>
      </p:sp>
      <p:cxnSp>
        <p:nvCxnSpPr>
          <p:cNvPr id="78" name="Прямая соединительная линия 77"/>
          <p:cNvCxnSpPr/>
          <p:nvPr/>
        </p:nvCxnSpPr>
        <p:spPr>
          <a:xfrm flipH="1">
            <a:off x="2073275" y="3644900"/>
            <a:ext cx="7832725" cy="7143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Прямая соединительная линия 105"/>
          <p:cNvCxnSpPr/>
          <p:nvPr/>
        </p:nvCxnSpPr>
        <p:spPr>
          <a:xfrm flipH="1">
            <a:off x="2936875" y="5084763"/>
            <a:ext cx="3024188" cy="14446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Прямая соединительная линия 113"/>
          <p:cNvCxnSpPr/>
          <p:nvPr/>
        </p:nvCxnSpPr>
        <p:spPr>
          <a:xfrm flipH="1">
            <a:off x="2360613" y="6021388"/>
            <a:ext cx="7143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единительная линия 84"/>
          <p:cNvCxnSpPr/>
          <p:nvPr/>
        </p:nvCxnSpPr>
        <p:spPr>
          <a:xfrm>
            <a:off x="4521200" y="3860800"/>
            <a:ext cx="115252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единительная линия 99"/>
          <p:cNvCxnSpPr/>
          <p:nvPr/>
        </p:nvCxnSpPr>
        <p:spPr>
          <a:xfrm>
            <a:off x="6537325" y="1989138"/>
            <a:ext cx="792163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Прямая соединительная линия 115"/>
          <p:cNvCxnSpPr/>
          <p:nvPr/>
        </p:nvCxnSpPr>
        <p:spPr>
          <a:xfrm flipH="1">
            <a:off x="2360613" y="6021388"/>
            <a:ext cx="14446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Прямая соединительная линия 127"/>
          <p:cNvCxnSpPr/>
          <p:nvPr/>
        </p:nvCxnSpPr>
        <p:spPr>
          <a:xfrm flipV="1">
            <a:off x="1857375" y="6021388"/>
            <a:ext cx="574675" cy="2159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Прямая соединительная линия 129"/>
          <p:cNvCxnSpPr/>
          <p:nvPr/>
        </p:nvCxnSpPr>
        <p:spPr>
          <a:xfrm>
            <a:off x="4448175" y="6092825"/>
            <a:ext cx="1081088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/>
          <p:cNvCxnSpPr/>
          <p:nvPr/>
        </p:nvCxnSpPr>
        <p:spPr>
          <a:xfrm flipV="1">
            <a:off x="5529263" y="5516563"/>
            <a:ext cx="0" cy="730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Прямая соединительная линия 135"/>
          <p:cNvCxnSpPr/>
          <p:nvPr/>
        </p:nvCxnSpPr>
        <p:spPr>
          <a:xfrm>
            <a:off x="5529263" y="5516563"/>
            <a:ext cx="0" cy="57626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Прямая соединительная линия 137"/>
          <p:cNvCxnSpPr/>
          <p:nvPr/>
        </p:nvCxnSpPr>
        <p:spPr>
          <a:xfrm flipV="1">
            <a:off x="5529263" y="3716338"/>
            <a:ext cx="1800225" cy="180022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2"/>
          <p:cNvPicPr>
            <a:picLocks noChangeAspect="1" noChangeArrowheads="1"/>
          </p:cNvPicPr>
          <p:nvPr/>
        </p:nvPicPr>
        <p:blipFill>
          <a:blip r:embed="rId2"/>
          <a:srcRect l="19427" t="14732" r="12476" b="7887"/>
          <a:stretch>
            <a:fillRect/>
          </a:stretch>
        </p:blipFill>
        <p:spPr bwMode="auto">
          <a:xfrm>
            <a:off x="0" y="906463"/>
            <a:ext cx="9906000" cy="595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0" name="Rectangle 4"/>
          <p:cNvSpPr txBox="1">
            <a:spLocks noChangeArrowheads="1"/>
          </p:cNvSpPr>
          <p:nvPr/>
        </p:nvSpPr>
        <p:spPr bwMode="auto">
          <a:xfrm>
            <a:off x="0" y="6350"/>
            <a:ext cx="9906000" cy="900113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</p:spPr>
        <p:txBody>
          <a:bodyPr lIns="82592" tIns="41297" rIns="82592" bIns="41297" anchor="ctr"/>
          <a:lstStyle/>
          <a:p>
            <a:pPr algn="ctr" defTabSz="1543050"/>
            <a:r>
              <a:rPr lang="ru-RU" sz="24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План эвакуации</a:t>
            </a:r>
          </a:p>
        </p:txBody>
      </p:sp>
      <p:pic>
        <p:nvPicPr>
          <p:cNvPr id="32771" name="Picture 2" descr="C:\Users\User\Desktop\эвакуация\эск-1.jpeg"/>
          <p:cNvPicPr>
            <a:picLocks noChangeAspect="1" noChangeArrowheads="1"/>
          </p:cNvPicPr>
          <p:nvPr/>
        </p:nvPicPr>
        <p:blipFill>
          <a:blip r:embed="rId3">
            <a:lum bright="18000"/>
          </a:blip>
          <a:srcRect/>
          <a:stretch>
            <a:fillRect/>
          </a:stretch>
        </p:blipFill>
        <p:spPr bwMode="auto">
          <a:xfrm>
            <a:off x="0" y="908050"/>
            <a:ext cx="9906000" cy="594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2"/>
          <p:cNvPicPr>
            <a:picLocks noChangeAspect="1" noChangeArrowheads="1"/>
          </p:cNvPicPr>
          <p:nvPr/>
        </p:nvPicPr>
        <p:blipFill>
          <a:blip r:embed="rId2"/>
          <a:srcRect l="15810" t="11905" r="12379" b="7440"/>
          <a:stretch>
            <a:fillRect/>
          </a:stretch>
        </p:blipFill>
        <p:spPr bwMode="auto">
          <a:xfrm>
            <a:off x="0" y="906463"/>
            <a:ext cx="9906000" cy="595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4" name="Rectangle 4"/>
          <p:cNvSpPr txBox="1">
            <a:spLocks noChangeArrowheads="1"/>
          </p:cNvSpPr>
          <p:nvPr/>
        </p:nvSpPr>
        <p:spPr bwMode="auto">
          <a:xfrm>
            <a:off x="0" y="0"/>
            <a:ext cx="10537825" cy="898525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</p:spPr>
        <p:txBody>
          <a:bodyPr lIns="82592" tIns="41297" rIns="82592" bIns="41297" anchor="ctr"/>
          <a:lstStyle/>
          <a:p>
            <a:pPr algn="ctr" defTabSz="1543050"/>
            <a:r>
              <a:rPr lang="ru-RU" sz="24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План эвакуации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649538" y="2060575"/>
            <a:ext cx="4248150" cy="2889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53744">
              <a:defRPr/>
            </a:pPr>
            <a:r>
              <a:rPr lang="ru-RU" dirty="0" err="1"/>
              <a:t>Среднеобразовательная</a:t>
            </a:r>
            <a:r>
              <a:rPr lang="ru-RU" dirty="0"/>
              <a:t> школа № 1</a:t>
            </a:r>
          </a:p>
        </p:txBody>
      </p:sp>
      <p:pic>
        <p:nvPicPr>
          <p:cNvPr id="33796" name="Picture 2" descr="C:\Users\User\Desktop\эвакуация\эск-4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8" y="908050"/>
            <a:ext cx="10512425" cy="594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4"/>
          <p:cNvSpPr txBox="1">
            <a:spLocks noChangeArrowheads="1"/>
          </p:cNvSpPr>
          <p:nvPr/>
        </p:nvSpPr>
        <p:spPr bwMode="auto">
          <a:xfrm>
            <a:off x="0" y="0"/>
            <a:ext cx="9906000" cy="898525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</p:spPr>
        <p:txBody>
          <a:bodyPr lIns="82592" tIns="41297" rIns="82592" bIns="41297" anchor="ctr"/>
          <a:lstStyle/>
          <a:p>
            <a:pPr algn="ctr" defTabSz="1543050"/>
            <a:endParaRPr lang="ru-RU" sz="1500" u="sng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1543050"/>
            <a:r>
              <a:rPr lang="ru-RU" sz="24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План эвакуации</a:t>
            </a:r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/>
          <a:srcRect l="13905" t="11458" r="12476" b="7887"/>
          <a:stretch>
            <a:fillRect/>
          </a:stretch>
        </p:blipFill>
        <p:spPr bwMode="auto">
          <a:xfrm>
            <a:off x="0" y="906463"/>
            <a:ext cx="9906000" cy="595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965450" y="1628775"/>
            <a:ext cx="4249738" cy="2873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53744">
              <a:defRPr/>
            </a:pPr>
            <a:r>
              <a:rPr lang="ru-RU"/>
              <a:t>Среднеобразовательная школа № 1</a:t>
            </a:r>
          </a:p>
        </p:txBody>
      </p:sp>
      <p:pic>
        <p:nvPicPr>
          <p:cNvPr id="34820" name="Picture 2"/>
          <p:cNvPicPr>
            <a:picLocks noChangeAspect="1" noChangeArrowheads="1"/>
          </p:cNvPicPr>
          <p:nvPr/>
        </p:nvPicPr>
        <p:blipFill>
          <a:blip r:embed="rId2"/>
          <a:srcRect l="13905" t="11458" r="12476" b="7887"/>
          <a:stretch>
            <a:fillRect/>
          </a:stretch>
        </p:blipFill>
        <p:spPr bwMode="auto">
          <a:xfrm>
            <a:off x="152400" y="1058863"/>
            <a:ext cx="9906000" cy="595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1" name="Picture 2" descr="C:\Users\User\Desktop\эвакуация\эск-5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981075"/>
            <a:ext cx="10066338" cy="5976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4"/>
          <p:cNvSpPr txBox="1">
            <a:spLocks noChangeArrowheads="1"/>
          </p:cNvSpPr>
          <p:nvPr/>
        </p:nvSpPr>
        <p:spPr bwMode="auto">
          <a:xfrm>
            <a:off x="0" y="6350"/>
            <a:ext cx="9906000" cy="900113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</p:spPr>
        <p:txBody>
          <a:bodyPr lIns="82592" tIns="41297" rIns="82592" bIns="41297" anchor="ctr"/>
          <a:lstStyle/>
          <a:p>
            <a:pPr algn="ctr" defTabSz="1543050"/>
            <a:r>
              <a:rPr lang="ru-RU" sz="24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План чердака объекта</a:t>
            </a:r>
          </a:p>
        </p:txBody>
      </p:sp>
      <p:sp>
        <p:nvSpPr>
          <p:cNvPr id="20" name="Прямоугольник 19"/>
          <p:cNvSpPr/>
          <p:nvPr/>
        </p:nvSpPr>
        <p:spPr>
          <a:xfrm rot="5400000" flipH="1">
            <a:off x="1891507" y="4114006"/>
            <a:ext cx="792162" cy="4175125"/>
          </a:xfrm>
          <a:prstGeom prst="rect">
            <a:avLst/>
          </a:prstGeom>
          <a:ln w="57150">
            <a:solidFill>
              <a:srgbClr val="0070C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defTabSz="953744">
              <a:defRPr/>
            </a:pPr>
            <a:endParaRPr lang="ru-RU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flipV="1">
            <a:off x="11217275" y="3068638"/>
            <a:ext cx="0" cy="43926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488950" y="0"/>
            <a:ext cx="20875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-663575" y="1052513"/>
            <a:ext cx="0" cy="46799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H="1">
            <a:off x="10425113" y="1989138"/>
            <a:ext cx="865187" cy="10795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344488" y="1268413"/>
            <a:ext cx="1079500" cy="115252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H="1">
            <a:off x="10641013" y="2852738"/>
            <a:ext cx="73025" cy="714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V="1">
            <a:off x="-1023938" y="5778500"/>
            <a:ext cx="647700" cy="10795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H="1" flipV="1">
            <a:off x="10929938" y="3644900"/>
            <a:ext cx="935037" cy="10795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flipH="1">
            <a:off x="9056688" y="3933825"/>
            <a:ext cx="1152525" cy="11509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1352550" y="2349500"/>
            <a:ext cx="0" cy="223202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1352550" y="4581525"/>
            <a:ext cx="936625" cy="93503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flipH="1">
            <a:off x="1281113" y="1196975"/>
            <a:ext cx="1008062" cy="12239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flipH="1">
            <a:off x="-879475" y="-539750"/>
            <a:ext cx="647700" cy="56245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flipH="1">
            <a:off x="273050" y="4581525"/>
            <a:ext cx="1079500" cy="10795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2289175" y="1268413"/>
            <a:ext cx="0" cy="432117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H="1">
            <a:off x="273050" y="1268413"/>
            <a:ext cx="71438" cy="439261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344488" y="1268413"/>
            <a:ext cx="1944687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flipH="1">
            <a:off x="1352550" y="1268413"/>
            <a:ext cx="936625" cy="115252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861" name="Picture 2" descr="C:\Users\User\Desktop\абашка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08538" y="1196975"/>
            <a:ext cx="409575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8" name="Прямая соединительная линия 37"/>
          <p:cNvCxnSpPr/>
          <p:nvPr/>
        </p:nvCxnSpPr>
        <p:spPr>
          <a:xfrm flipV="1">
            <a:off x="273050" y="5589588"/>
            <a:ext cx="2016125" cy="71437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>
            <a:off x="200025" y="5805488"/>
            <a:ext cx="576263" cy="36036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 flipV="1">
            <a:off x="200025" y="6165850"/>
            <a:ext cx="576263" cy="431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 flipV="1">
            <a:off x="3944938" y="5805488"/>
            <a:ext cx="431800" cy="36036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>
            <a:off x="3944938" y="6165850"/>
            <a:ext cx="431800" cy="431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/>
        </p:nvCxnSpPr>
        <p:spPr>
          <a:xfrm>
            <a:off x="776288" y="6165850"/>
            <a:ext cx="316865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навр)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навр)</Template>
  <TotalTime>459</TotalTime>
  <Words>716</Words>
  <Application>Microsoft Office PowerPoint</Application>
  <PresentationFormat>Лист A4 (210x297 мм)</PresentationFormat>
  <Paragraphs>335</Paragraphs>
  <Slides>15</Slides>
  <Notes>4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13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32" baseType="lpstr">
      <vt:lpstr>Arial</vt:lpstr>
      <vt:lpstr>Times New Roman</vt:lpstr>
      <vt:lpstr>Calibri</vt:lpstr>
      <vt:lpstr>навр)</vt:lpstr>
      <vt:lpstr>1_Тема Office</vt:lpstr>
      <vt:lpstr>1_Тема Office</vt:lpstr>
      <vt:lpstr>1_Тема Office</vt:lpstr>
      <vt:lpstr>1_Тема Office</vt:lpstr>
      <vt:lpstr>1_Тема Office</vt:lpstr>
      <vt:lpstr>1_Тема Office</vt:lpstr>
      <vt:lpstr>1_Тема Office</vt:lpstr>
      <vt:lpstr>1_Тема Office</vt:lpstr>
      <vt:lpstr>1_Тема Office</vt:lpstr>
      <vt:lpstr>1_Тема Office</vt:lpstr>
      <vt:lpstr>1_Тема Office</vt:lpstr>
      <vt:lpstr>1_Тема Office</vt:lpstr>
      <vt:lpstr>Документ Microsoft Word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Пользователь Windows</cp:lastModifiedBy>
  <cp:revision>125</cp:revision>
  <dcterms:created xsi:type="dcterms:W3CDTF">2015-10-13T05:21:08Z</dcterms:created>
  <dcterms:modified xsi:type="dcterms:W3CDTF">2019-02-11T13:53:30Z</dcterms:modified>
</cp:coreProperties>
</file>