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313" r:id="rId3"/>
    <p:sldId id="274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3300"/>
    <a:srgbClr val="00CC00"/>
    <a:srgbClr val="FF0000"/>
    <a:srgbClr val="3333CC"/>
    <a:srgbClr val="008000"/>
    <a:srgbClr val="800080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5" autoAdjust="0"/>
    <p:restoredTop sz="94625" autoAdjust="0"/>
  </p:normalViewPr>
  <p:slideViewPr>
    <p:cSldViewPr>
      <p:cViewPr>
        <p:scale>
          <a:sx n="80" d="100"/>
          <a:sy n="80" d="100"/>
        </p:scale>
        <p:origin x="-108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11/12/2022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>
    <p:zoom/>
    <p:sndAc>
      <p:stSnd>
        <p:snd r:embed="rId13" name="chimes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8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audio" Target="../media/audio1.wav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image" Target="../media/image5.png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7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692150"/>
            <a:ext cx="8135938" cy="24479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4400" b="1">
                <a:solidFill>
                  <a:srgbClr val="FF0000"/>
                </a:solidFill>
                <a:latin typeface="Book Antiqua" pitchFamily="18" charset="0"/>
              </a:rPr>
              <a:t>Правила </a:t>
            </a:r>
          </a:p>
          <a:p>
            <a:pPr>
              <a:lnSpc>
                <a:spcPct val="80000"/>
              </a:lnSpc>
            </a:pPr>
            <a:r>
              <a:rPr lang="ru-RU" sz="4400" b="1">
                <a:solidFill>
                  <a:srgbClr val="FF0000"/>
                </a:solidFill>
                <a:latin typeface="Book Antiqua" pitchFamily="18" charset="0"/>
              </a:rPr>
              <a:t>по русскому языку</a:t>
            </a:r>
            <a:endParaRPr lang="en-US" sz="4400" b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0000CC"/>
                </a:solidFill>
                <a:latin typeface="Book Antiqua" pitchFamily="18" charset="0"/>
              </a:rPr>
              <a:t>для начальных классов</a:t>
            </a:r>
          </a:p>
        </p:txBody>
      </p:sp>
      <p:sp>
        <p:nvSpPr>
          <p:cNvPr id="2059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740650" y="6021388"/>
            <a:ext cx="936625" cy="360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1200" dirty="0">
                <a:solidFill>
                  <a:srgbClr val="3333CC"/>
                </a:solidFill>
                <a:latin typeface="Monotype Corsiva" pitchFamily="66" charset="0"/>
              </a:rPr>
              <a:t>РЕСУРСЫ</a:t>
            </a:r>
          </a:p>
        </p:txBody>
      </p:sp>
      <p:pic>
        <p:nvPicPr>
          <p:cNvPr id="2062" name="Picture 14" descr="6ce8903bff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2636838"/>
            <a:ext cx="1822450" cy="3724275"/>
          </a:xfrm>
          <a:prstGeom prst="rect">
            <a:avLst/>
          </a:prstGeom>
          <a:noFill/>
        </p:spPr>
      </p:pic>
      <p:pic>
        <p:nvPicPr>
          <p:cNvPr id="2063" name="Picture 15" descr="a30707c5276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3284538"/>
            <a:ext cx="1420813" cy="2924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9080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ПРОПИСНАЯ БУКВА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Помни: пишутся всегда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С большой буквы города,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Реки, страны и моря…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И фамилия твоя!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страна</a:t>
            </a:r>
            <a:r>
              <a:rPr lang="ru-RU" b="1">
                <a:latin typeface="Book Antiqua" pitchFamily="18" charset="0"/>
              </a:rPr>
              <a:t> 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b="1">
                <a:latin typeface="Book Antiqua" pitchFamily="18" charset="0"/>
              </a:rPr>
              <a:t>атвия</a:t>
            </a:r>
            <a:endParaRPr lang="ru-RU" sz="2800" b="1">
              <a:latin typeface="Book Antiqua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город</a:t>
            </a:r>
            <a:r>
              <a:rPr lang="ru-RU" sz="2800" b="1">
                <a:latin typeface="Book Antiqua" pitchFamily="18" charset="0"/>
              </a:rPr>
              <a:t> 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b="1">
                <a:latin typeface="Book Antiqua" pitchFamily="18" charset="0"/>
              </a:rPr>
              <a:t>ига</a:t>
            </a:r>
            <a:endParaRPr lang="ru-RU" sz="2800" b="1">
              <a:latin typeface="Book Antiqua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река </a:t>
            </a:r>
            <a:r>
              <a:rPr lang="ru-RU" b="1">
                <a:latin typeface="Book Antiqua" pitchFamily="18" charset="0"/>
              </a:rPr>
              <a:t>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Д</a:t>
            </a:r>
            <a:r>
              <a:rPr lang="ru-RU" b="1">
                <a:latin typeface="Book Antiqua" pitchFamily="18" charset="0"/>
              </a:rPr>
              <a:t>аугава</a:t>
            </a:r>
            <a:endParaRPr lang="ru-RU" sz="2800" b="1">
              <a:latin typeface="Book Antiqua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Б</a:t>
            </a:r>
            <a:r>
              <a:rPr lang="ru-RU" b="1">
                <a:latin typeface="Book Antiqua" pitchFamily="18" charset="0"/>
              </a:rPr>
              <a:t>алтийское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 b="1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море.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</a:p>
        </p:txBody>
      </p:sp>
      <p:pic>
        <p:nvPicPr>
          <p:cNvPr id="43012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СОСТАВ СЛОВА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 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Корень</a:t>
            </a:r>
            <a:r>
              <a:rPr lang="ru-RU">
                <a:latin typeface="Book Antiqua" pitchFamily="18" charset="0"/>
              </a:rPr>
              <a:t> –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общая часть родственных слов.</a:t>
            </a:r>
            <a:r>
              <a:rPr lang="ru-RU">
                <a:latin typeface="Book Antiqua" pitchFamily="18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Приставка и суффикс</a:t>
            </a:r>
            <a:r>
              <a:rPr lang="ru-RU">
                <a:latin typeface="Book Antiqua" pitchFamily="18" charset="0"/>
              </a:rPr>
              <a:t> -  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значимые части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 слов, образуют новые слова.</a:t>
            </a:r>
            <a:r>
              <a:rPr lang="ru-RU">
                <a:latin typeface="Book Antiqua" pitchFamily="18" charset="0"/>
              </a:rPr>
              <a:t>                                    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Book Antiqua" pitchFamily="18" charset="0"/>
              </a:rPr>
              <a:t> 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 Окончание</a:t>
            </a:r>
            <a:r>
              <a:rPr lang="ru-RU" b="1">
                <a:latin typeface="Book Antiqua" pitchFamily="18" charset="0"/>
              </a:rPr>
              <a:t> </a:t>
            </a:r>
            <a:r>
              <a:rPr lang="ru-RU">
                <a:latin typeface="Book Antiqua" pitchFamily="18" charset="0"/>
              </a:rPr>
              <a:t>-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изменяемая  часть слова,  служит для связи слов в предложении.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Корень, приставка и суффикс – это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основа</a:t>
            </a:r>
            <a:r>
              <a:rPr lang="ru-RU">
                <a:latin typeface="Book Antiqua" pitchFamily="18" charset="0"/>
              </a:rPr>
              <a:t>.</a:t>
            </a:r>
          </a:p>
        </p:txBody>
      </p:sp>
      <p:pic>
        <p:nvPicPr>
          <p:cNvPr id="44036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6794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ЗАПОМНИ!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7772400" cy="4419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В сочетаниях</a:t>
            </a:r>
            <a:r>
              <a:rPr lang="ru-RU" sz="2800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ЧК   ЧН   НЧ   НЩ   РЩ</a:t>
            </a:r>
            <a:r>
              <a:rPr lang="ru-RU" sz="2800"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мягкий знак не пишется.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     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но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чк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а        каме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нщ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ик        спо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рщ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ик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Разделительный мягкий знак пишется после согласных перед гласными  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Е  Ё  И  Ю  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плать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е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     ручь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         обезь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я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на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Разделительный твердый знак пишется после приставки, оканчивающейся на согласную перед гласными  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Е   Ё   Ю   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под</a:t>
            </a:r>
            <a:r>
              <a:rPr lang="ru-RU" sz="2800">
                <a:solidFill>
                  <a:srgbClr val="008000"/>
                </a:solidFill>
                <a:latin typeface="Book Antiqua" pitchFamily="18" charset="0"/>
              </a:rPr>
              <a:t>ъ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е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зд      под</a:t>
            </a:r>
            <a:r>
              <a:rPr lang="ru-RU" sz="2800">
                <a:solidFill>
                  <a:srgbClr val="008000"/>
                </a:solidFill>
                <a:latin typeface="Book Antiqua" pitchFamily="18" charset="0"/>
              </a:rPr>
              <a:t>ъ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е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м         об</a:t>
            </a:r>
            <a:r>
              <a:rPr lang="ru-RU" sz="2800">
                <a:solidFill>
                  <a:srgbClr val="008000"/>
                </a:solidFill>
                <a:latin typeface="Book Antiqua" pitchFamily="18" charset="0"/>
              </a:rPr>
              <a:t>ъ</a:t>
            </a:r>
            <a:r>
              <a:rPr lang="ru-RU" sz="2800">
                <a:solidFill>
                  <a:srgbClr val="FF0000"/>
                </a:solidFill>
                <a:latin typeface="Book Antiqua" pitchFamily="18" charset="0"/>
              </a:rPr>
              <a:t>я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снение</a:t>
            </a:r>
          </a:p>
        </p:txBody>
      </p:sp>
      <p:pic>
        <p:nvPicPr>
          <p:cNvPr id="45060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679450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ПРАВОПИСАНИЕ ПРИСТАВОК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7772400" cy="45720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Приставки</a:t>
            </a:r>
            <a:r>
              <a:rPr lang="ru-RU">
                <a:latin typeface="Book Antiqua" pitchFamily="18" charset="0"/>
              </a:rPr>
              <a:t>  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без-   воз-   вз-  из-   низ-  раз-   чрез-   через-</a:t>
            </a:r>
            <a:r>
              <a:rPr lang="ru-RU">
                <a:latin typeface="Book Antiqua" pitchFamily="18" charset="0"/>
              </a:rPr>
              <a:t>  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пишутся перед гласными и звонкими согласными.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 вз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лет </a:t>
            </a:r>
            <a:r>
              <a:rPr lang="ru-RU">
                <a:latin typeface="Book Antiqua" pitchFamily="18" charset="0"/>
              </a:rPr>
              <a:t>     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без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водный</a:t>
            </a:r>
            <a:r>
              <a:rPr lang="ru-RU">
                <a:latin typeface="Book Antiqua" pitchFamily="18" charset="0"/>
              </a:rPr>
              <a:t>   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 раз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давать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Приставки  </a:t>
            </a:r>
            <a:r>
              <a:rPr lang="ru-RU">
                <a:latin typeface="Book Antiqua" pitchFamily="18" charset="0"/>
              </a:rPr>
              <a:t>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бес-   вос-   вс-   ис-   нис-  рас-   чрез-   через-</a:t>
            </a:r>
            <a:r>
              <a:rPr lang="ru-RU">
                <a:latin typeface="Book Antiqua" pitchFamily="18" charset="0"/>
              </a:rPr>
              <a:t>   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пишутся перед глухими согласными.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вос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питание</a:t>
            </a:r>
            <a:r>
              <a:rPr lang="ru-RU">
                <a:latin typeface="Book Antiqua" pitchFamily="18" charset="0"/>
              </a:rPr>
              <a:t>   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вс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помнить</a:t>
            </a:r>
            <a:r>
              <a:rPr lang="ru-RU">
                <a:latin typeface="Book Antiqua" pitchFamily="18" charset="0"/>
              </a:rPr>
              <a:t> 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 ис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пугать</a:t>
            </a:r>
            <a:r>
              <a:rPr lang="ru-RU">
                <a:latin typeface="Book Antiqua" pitchFamily="18" charset="0"/>
              </a:rPr>
              <a:t>   </a:t>
            </a:r>
          </a:p>
        </p:txBody>
      </p:sp>
      <p:pic>
        <p:nvPicPr>
          <p:cNvPr id="46084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/>
          <a:lstStyle/>
          <a:p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ПРАВОПИСАНИЕ ПРИСТАВОК И ПРЕДЛОГОВ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205038"/>
            <a:ext cx="8229600" cy="4275137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Приставка</a:t>
            </a: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– это часть слова и пишется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слитно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Предлог</a:t>
            </a: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– это часть речи и пишется </a:t>
            </a: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отдельно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С глаголами</a:t>
            </a: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предлоги</a:t>
            </a:r>
            <a:r>
              <a:rPr lang="ru-RU">
                <a:latin typeface="Book Antiqua" pitchFamily="18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CC"/>
                </a:solidFill>
                <a:latin typeface="Book Antiqua" pitchFamily="18" charset="0"/>
              </a:rPr>
              <a:t>не употребляются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Ребята </a:t>
            </a:r>
            <a:r>
              <a:rPr lang="ru-RU">
                <a:latin typeface="Book Antiqua" pitchFamily="18" charset="0"/>
              </a:rPr>
              <a:t>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на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правились</a:t>
            </a:r>
            <a:r>
              <a:rPr lang="ru-RU">
                <a:latin typeface="Book Antiqua" pitchFamily="18" charset="0"/>
              </a:rPr>
              <a:t> 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на </a:t>
            </a:r>
            <a:r>
              <a:rPr lang="ru-RU"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прогулку.</a:t>
            </a:r>
          </a:p>
        </p:txBody>
      </p:sp>
      <p:pic>
        <p:nvPicPr>
          <p:cNvPr id="47108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5175"/>
            <a:ext cx="8229600" cy="6032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ЧАСТИ  РЕЧИ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844675"/>
            <a:ext cx="7772400" cy="45720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3333CC"/>
                </a:solidFill>
                <a:latin typeface="Book Antiqua" pitchFamily="18" charset="0"/>
              </a:rPr>
              <a:t>ИМЯ СУЩЕСТВИТЕЛЬНОЕ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отвечает на вопросы  </a:t>
            </a:r>
            <a:r>
              <a:rPr lang="ru-RU" sz="2400" i="1">
                <a:solidFill>
                  <a:srgbClr val="000000"/>
                </a:solidFill>
                <a:latin typeface="Book Antiqua" pitchFamily="18" charset="0"/>
              </a:rPr>
              <a:t>кто?  что?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Обозначает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3333CC"/>
                </a:solidFill>
                <a:latin typeface="Book Antiqua" pitchFamily="18" charset="0"/>
              </a:rPr>
              <a:t>предмет</a:t>
            </a:r>
            <a:r>
              <a:rPr lang="ru-RU" sz="2400">
                <a:latin typeface="Book Antiqua" pitchFamily="18" charset="0"/>
              </a:rPr>
              <a:t>.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3333CC"/>
                </a:solidFill>
                <a:latin typeface="Book Antiqua" pitchFamily="18" charset="0"/>
              </a:rPr>
              <a:t>ИМЯ ПРИЛАГАТЕЛЬНОЕ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отвечает на вопросы </a:t>
            </a:r>
            <a:r>
              <a:rPr lang="ru-RU" sz="2400" i="1">
                <a:solidFill>
                  <a:srgbClr val="000000"/>
                </a:solidFill>
                <a:latin typeface="Book Antiqua" pitchFamily="18" charset="0"/>
              </a:rPr>
              <a:t>какой? какая? какое? какие?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 Обозначает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3333CC"/>
                </a:solidFill>
                <a:latin typeface="Book Antiqua" pitchFamily="18" charset="0"/>
              </a:rPr>
              <a:t>признак предмета</a:t>
            </a:r>
            <a:r>
              <a:rPr lang="ru-RU" sz="2400">
                <a:latin typeface="Book Antiqua" pitchFamily="18" charset="0"/>
              </a:rPr>
              <a:t>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3333CC"/>
                </a:solidFill>
                <a:latin typeface="Book Antiqua" pitchFamily="18" charset="0"/>
              </a:rPr>
              <a:t>ГЛАГОЛ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отвечает на вопрос </a:t>
            </a:r>
            <a:r>
              <a:rPr lang="ru-RU" sz="2400" i="1">
                <a:solidFill>
                  <a:srgbClr val="000000"/>
                </a:solidFill>
                <a:latin typeface="Book Antiqua" pitchFamily="18" charset="0"/>
              </a:rPr>
              <a:t>что делать? что сделать?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 Обозначает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3333CC"/>
                </a:solidFill>
                <a:latin typeface="Book Antiqua" pitchFamily="18" charset="0"/>
              </a:rPr>
              <a:t>действие предмета</a:t>
            </a:r>
            <a:r>
              <a:rPr lang="ru-RU" sz="2400">
                <a:latin typeface="Book Antiqua" pitchFamily="18" charset="0"/>
              </a:rPr>
              <a:t>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3333CC"/>
                </a:solidFill>
                <a:latin typeface="Book Antiqua" pitchFamily="18" charset="0"/>
              </a:rPr>
              <a:t>МЕСТОИМЕНИЕ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указывает на предметы, но не называет их.</a:t>
            </a:r>
          </a:p>
        </p:txBody>
      </p:sp>
      <p:pic>
        <p:nvPicPr>
          <p:cNvPr id="48132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83185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ИМЯ СУЩЕСТВИТЕЛЬНОЕ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332038"/>
            <a:ext cx="822960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РОД ИМЁН СУЩЕСТВИТЕЛЬНЫХ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 мужской род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он    мой – лев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женский род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она   моя – кошка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средний род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оно   моё – животное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ЧИСЛО ИМЁН СУЩЕСТВИТЕЛЬНЫХ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единственное число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берёз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а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, арбуз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множественное число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берёз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ы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, арбуз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ы</a:t>
            </a:r>
          </a:p>
        </p:txBody>
      </p:sp>
      <p:pic>
        <p:nvPicPr>
          <p:cNvPr id="49156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1257300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ПАДЕЖИ ИМЁН СУЩЕСТВИТЕЛЬНЫХ</a:t>
            </a:r>
          </a:p>
        </p:txBody>
      </p:sp>
      <p:graphicFrame>
        <p:nvGraphicFramePr>
          <p:cNvPr id="51271" name="Group 71"/>
          <p:cNvGraphicFramePr>
            <a:graphicFrameLocks noGrp="1"/>
          </p:cNvGraphicFramePr>
          <p:nvPr/>
        </p:nvGraphicFramePr>
        <p:xfrm>
          <a:off x="611188" y="1052513"/>
          <a:ext cx="7921625" cy="5411788"/>
        </p:xfrm>
        <a:graphic>
          <a:graphicData uri="http://schemas.openxmlformats.org/drawingml/2006/table">
            <a:tbl>
              <a:tblPr/>
              <a:tblGrid>
                <a:gridCol w="1381125"/>
                <a:gridCol w="2252662"/>
                <a:gridCol w="1525588"/>
                <a:gridCol w="276225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Название падежа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Вспомогательные 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Падежные вопросы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Предлоги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И.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есть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кто?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что?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Р.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кого?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чего?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без, возле, до, из, около, от, подле, с, 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Д.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дать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подойти 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кому?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чему?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к, по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вижу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кого?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что?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под, за, про, через, в, 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Т.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доволен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кем?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чем?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за, между, над, под, 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П.  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говорить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 ком?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 чем?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в, о, об, на, при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70" name="Picture 70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ТРИ СКЛОНЕНИЯ ИМЁН СУЩЕСТВИТЕЛЬНЫХ</a:t>
            </a:r>
          </a:p>
        </p:txBody>
      </p:sp>
      <p:graphicFrame>
        <p:nvGraphicFramePr>
          <p:cNvPr id="52294" name="Group 70"/>
          <p:cNvGraphicFramePr>
            <a:graphicFrameLocks noGrp="1"/>
          </p:cNvGraphicFramePr>
          <p:nvPr/>
        </p:nvGraphicFramePr>
        <p:xfrm>
          <a:off x="1143000" y="1981200"/>
          <a:ext cx="6934200" cy="4279392"/>
        </p:xfrm>
        <a:graphic>
          <a:graphicData uri="http://schemas.openxmlformats.org/drawingml/2006/table">
            <a:tbl>
              <a:tblPr/>
              <a:tblGrid>
                <a:gridCol w="1733550"/>
                <a:gridCol w="1733550"/>
                <a:gridCol w="1733550"/>
                <a:gridCol w="1733550"/>
              </a:tblGrid>
              <a:tr h="163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ПЕРВОЕ СКЛОНЕНИЕ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МУЖСКОЙ РОД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ЖЕНСКИЙ 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- А, - 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ЮНОШ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ДЯД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ПТИЦ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ЗЕМЛ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ВТОРОЕ СКЛОНЕНИЕ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МУЖСКОЙ РОД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СРЕДНИЙ 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- О, - 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ОТЕЦ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ДЕН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Book Antiqua" pitchFamily="18" charset="0"/>
                        </a:rPr>
                        <a:t>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ЗЕРН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СЧАСТЬ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ТРЕТЬЕ СКЛОНЕНИЕ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ЖЕНСКИЙ 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Book Antiqua" pitchFamily="18" charset="0"/>
                        </a:rPr>
                        <a:t>- 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ДОЧ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РОЖ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Book Antiqua" pitchFamily="18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74" name="Line 50"/>
          <p:cNvSpPr>
            <a:spLocks noChangeShapeType="1"/>
          </p:cNvSpPr>
          <p:nvPr/>
        </p:nvSpPr>
        <p:spPr bwMode="auto">
          <a:xfrm>
            <a:off x="2895600" y="27432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2277" name="Line 53"/>
          <p:cNvSpPr>
            <a:spLocks noChangeShapeType="1"/>
          </p:cNvSpPr>
          <p:nvPr/>
        </p:nvSpPr>
        <p:spPr bwMode="auto">
          <a:xfrm flipV="1">
            <a:off x="2895600" y="4343400"/>
            <a:ext cx="3429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2287" name="Line 63"/>
          <p:cNvSpPr>
            <a:spLocks noChangeShapeType="1"/>
          </p:cNvSpPr>
          <p:nvPr/>
        </p:nvSpPr>
        <p:spPr bwMode="auto">
          <a:xfrm>
            <a:off x="6400800" y="27432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2288" name="Line 64"/>
          <p:cNvSpPr>
            <a:spLocks noChangeShapeType="1"/>
          </p:cNvSpPr>
          <p:nvPr/>
        </p:nvSpPr>
        <p:spPr bwMode="auto">
          <a:xfrm>
            <a:off x="6096000" y="43434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52295" name="Picture 71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РОД ИМЁН ПРИЛАГАТЕЛЬНЫХ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Род имён прилагательных определяется по роду имён существительных, с которыми они употребляются.</a:t>
            </a:r>
          </a:p>
          <a:p>
            <a:pPr algn="ctr">
              <a:buFontTx/>
              <a:buNone/>
            </a:pPr>
            <a:endParaRPr lang="ru-RU" sz="2400">
              <a:solidFill>
                <a:srgbClr val="000000"/>
              </a:solidFill>
              <a:latin typeface="Book Antiqua" pitchFamily="18" charset="0"/>
            </a:endParaRPr>
          </a:p>
        </p:txBody>
      </p:sp>
      <p:graphicFrame>
        <p:nvGraphicFramePr>
          <p:cNvPr id="53277" name="Group 29"/>
          <p:cNvGraphicFramePr>
            <a:graphicFrameLocks noGrp="1"/>
          </p:cNvGraphicFramePr>
          <p:nvPr/>
        </p:nvGraphicFramePr>
        <p:xfrm>
          <a:off x="1524000" y="3200400"/>
          <a:ext cx="6096000" cy="3090672"/>
        </p:xfrm>
        <a:graphic>
          <a:graphicData uri="http://schemas.openxmlformats.org/drawingml/2006/table">
            <a:tbl>
              <a:tblPr/>
              <a:tblGrid>
                <a:gridCol w="2743200"/>
                <a:gridCol w="3352800"/>
              </a:tblGrid>
              <a:tr h="946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Мужской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Узк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Book Antiqua" pitchFamily="18" charset="0"/>
                        </a:rPr>
                        <a:t> 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переулок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Нов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ый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урок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Женский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Крупн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ая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 рыба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Древн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яя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Book Antiqua" pitchFamily="18" charset="0"/>
                        </a:rPr>
                        <a:t> 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история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Средний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Прав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ое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плечо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Красн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ое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 солнце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3278" name="Picture 30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8163" y="119697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Гласные буквы</a:t>
            </a:r>
          </a:p>
        </p:txBody>
      </p:sp>
      <p:sp>
        <p:nvSpPr>
          <p:cNvPr id="69637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8163" y="1700213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Согласные звуки</a:t>
            </a:r>
          </a:p>
        </p:txBody>
      </p:sp>
      <p:sp>
        <p:nvSpPr>
          <p:cNvPr id="69638" name="AutoShap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38163" y="220345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Фонетический разбор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слова</a:t>
            </a:r>
          </a:p>
        </p:txBody>
      </p:sp>
      <p:sp>
        <p:nvSpPr>
          <p:cNvPr id="69639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38163" y="270827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Парные согласные 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на конце слова</a:t>
            </a:r>
          </a:p>
        </p:txBody>
      </p:sp>
      <p:sp>
        <p:nvSpPr>
          <p:cNvPr id="69640" name="AutoShape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38163" y="3211513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Безударные гласные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в корне слова</a:t>
            </a:r>
          </a:p>
        </p:txBody>
      </p:sp>
      <p:sp>
        <p:nvSpPr>
          <p:cNvPr id="69641" name="AutoShape 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38163" y="3716338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Запомни!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Жи-ши,ча-ща, чу-щу!</a:t>
            </a:r>
          </a:p>
        </p:txBody>
      </p:sp>
      <p:sp>
        <p:nvSpPr>
          <p:cNvPr id="69642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8163" y="421957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Прописная буква</a:t>
            </a:r>
          </a:p>
        </p:txBody>
      </p:sp>
      <p:sp>
        <p:nvSpPr>
          <p:cNvPr id="69643" name="AutoShape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38163" y="472440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Состав слова</a:t>
            </a:r>
          </a:p>
        </p:txBody>
      </p:sp>
      <p:sp>
        <p:nvSpPr>
          <p:cNvPr id="69644" name="AutoShape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38163" y="5227638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Запомни!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-чк-, -чн-, -нч-, -нщ-, -рщ- </a:t>
            </a:r>
          </a:p>
        </p:txBody>
      </p:sp>
      <p:sp>
        <p:nvSpPr>
          <p:cNvPr id="69645" name="AutoShape 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38163" y="573405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Правописание приставок</a:t>
            </a:r>
          </a:p>
        </p:txBody>
      </p:sp>
      <p:sp>
        <p:nvSpPr>
          <p:cNvPr id="69646" name="AutoShape 14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275013" y="170180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Приставки и предлоги</a:t>
            </a:r>
          </a:p>
        </p:txBody>
      </p:sp>
      <p:sp>
        <p:nvSpPr>
          <p:cNvPr id="69647" name="AutoShape 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276600" y="2205038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Части речи</a:t>
            </a:r>
          </a:p>
        </p:txBody>
      </p:sp>
      <p:sp>
        <p:nvSpPr>
          <p:cNvPr id="69648" name="AutoShape 16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276600" y="2709863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Имя существительное</a:t>
            </a:r>
          </a:p>
        </p:txBody>
      </p:sp>
      <p:sp>
        <p:nvSpPr>
          <p:cNvPr id="69649" name="AutoShape 1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276600" y="3213100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Падежи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имён существительных</a:t>
            </a:r>
          </a:p>
        </p:txBody>
      </p:sp>
      <p:sp>
        <p:nvSpPr>
          <p:cNvPr id="69650" name="AutoShape 18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276600" y="3717925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Три склонения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имён существительных</a:t>
            </a:r>
          </a:p>
        </p:txBody>
      </p:sp>
      <p:sp>
        <p:nvSpPr>
          <p:cNvPr id="69651" name="AutoShape 19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276600" y="4221163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Род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имён прилагательных</a:t>
            </a:r>
          </a:p>
        </p:txBody>
      </p:sp>
      <p:sp>
        <p:nvSpPr>
          <p:cNvPr id="69652" name="AutoShape 20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276600" y="4725988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Число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имён прилагательных</a:t>
            </a:r>
          </a:p>
        </p:txBody>
      </p:sp>
      <p:sp>
        <p:nvSpPr>
          <p:cNvPr id="69653" name="AutoShap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276600" y="5229225"/>
            <a:ext cx="2592388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Неопределённая форма 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глагола</a:t>
            </a:r>
          </a:p>
        </p:txBody>
      </p:sp>
      <p:sp>
        <p:nvSpPr>
          <p:cNvPr id="69654" name="AutoShape 2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11863" y="119697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Изменение глаголов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по временам</a:t>
            </a:r>
          </a:p>
        </p:txBody>
      </p:sp>
      <p:sp>
        <p:nvSpPr>
          <p:cNvPr id="69655" name="AutoShape 2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011863" y="170180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Изменение глаголов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по числам и лицам</a:t>
            </a:r>
          </a:p>
        </p:txBody>
      </p:sp>
      <p:sp>
        <p:nvSpPr>
          <p:cNvPr id="69656" name="AutoShape 24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011863" y="2205038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Спряжение глаголов</a:t>
            </a:r>
          </a:p>
        </p:txBody>
      </p:sp>
      <p:sp>
        <p:nvSpPr>
          <p:cNvPr id="69657" name="AutoShape 2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011863" y="2709863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Личные окончания</a:t>
            </a:r>
          </a:p>
          <a:p>
            <a:pPr algn="r" eaLnBrk="0" hangingPunct="0"/>
            <a:r>
              <a:rPr lang="ru-RU" sz="1400">
                <a:latin typeface="Times New Roman" pitchFamily="18" charset="0"/>
              </a:rPr>
              <a:t>глаголов</a:t>
            </a:r>
          </a:p>
        </p:txBody>
      </p:sp>
      <p:sp>
        <p:nvSpPr>
          <p:cNvPr id="69658" name="AutoShape 26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011863" y="3213100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Местоимение</a:t>
            </a:r>
          </a:p>
        </p:txBody>
      </p:sp>
      <p:sp>
        <p:nvSpPr>
          <p:cNvPr id="69659" name="AutoShape 27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011863" y="4221163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Наречие</a:t>
            </a:r>
          </a:p>
        </p:txBody>
      </p:sp>
      <p:sp>
        <p:nvSpPr>
          <p:cNvPr id="69660" name="AutoShape 2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011863" y="371792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Имя числительное</a:t>
            </a:r>
          </a:p>
        </p:txBody>
      </p:sp>
      <p:sp>
        <p:nvSpPr>
          <p:cNvPr id="69661" name="AutoShape 29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011863" y="4725988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Союз</a:t>
            </a:r>
          </a:p>
        </p:txBody>
      </p:sp>
      <p:sp>
        <p:nvSpPr>
          <p:cNvPr id="69662" name="AutoShape 30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6011863" y="5229225"/>
            <a:ext cx="2592387" cy="5048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Виды предложений</a:t>
            </a:r>
          </a:p>
        </p:txBody>
      </p:sp>
      <p:sp>
        <p:nvSpPr>
          <p:cNvPr id="69663" name="AutoShape 3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6010275" y="5732463"/>
            <a:ext cx="2592388" cy="5064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eaLnBrk="0" hangingPunct="0"/>
            <a:r>
              <a:rPr lang="ru-RU" sz="1400">
                <a:latin typeface="Times New Roman" pitchFamily="18" charset="0"/>
              </a:rPr>
              <a:t>Члены предложений</a:t>
            </a:r>
          </a:p>
        </p:txBody>
      </p:sp>
      <p:pic>
        <p:nvPicPr>
          <p:cNvPr id="69674" name="Picture 42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1270000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5" name="Picture 43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177323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6" name="Picture 44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2278063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7" name="Picture 45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2781300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8" name="Picture 46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3286125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9" name="Picture 47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3789363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0" name="Picture 48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429418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1" name="Picture 49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4797425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2" name="Picture 50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5302250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3" name="Picture 51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580548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4" name="Picture 52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1266825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5" name="Picture 53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1770063"/>
            <a:ext cx="36353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6" name="Picture 54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2274888"/>
            <a:ext cx="36353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7" name="Picture 55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2778125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8" name="Picture 56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3282950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89" name="Picture 57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3786188"/>
            <a:ext cx="36353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0" name="Picture 58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4291013"/>
            <a:ext cx="36353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1" name="Picture 59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4794250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2" name="Picture 60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013" y="5299075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4" name="Picture 62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9600" y="580548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5" name="Picture 63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1771650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6" name="Picture 64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2276475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7" name="Picture 65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2779713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8" name="Picture 66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328453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99" name="Picture 67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3787775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700" name="Picture 68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4292600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701" name="Picture 69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4795838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702" name="Picture 70" descr="02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346450" y="5300663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703" name="Rectangle 71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649288"/>
          </a:xfrm>
          <a:noFill/>
          <a:ln/>
        </p:spPr>
        <p:txBody>
          <a:bodyPr/>
          <a:lstStyle/>
          <a:p>
            <a:r>
              <a:rPr lang="ru-RU" sz="3200" b="1">
                <a:solidFill>
                  <a:srgbClr val="9966FF"/>
                </a:solidFill>
                <a:latin typeface="Monotype Corsiva" pitchFamily="66" charset="0"/>
              </a:rPr>
              <a:t>СОДЕРЖАНИЕ</a:t>
            </a:r>
          </a:p>
        </p:txBody>
      </p:sp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ЧИСЛО ИМЁН ПРИЛАГАТЕЛЬНЫХ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>
                <a:latin typeface="Book Antiqua" pitchFamily="18" charset="0"/>
              </a:rPr>
              <a:t> </a:t>
            </a: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Число имён прилагательных определяется по числу имени существительного, с которым оно употреблено</a:t>
            </a:r>
          </a:p>
        </p:txBody>
      </p:sp>
      <p:graphicFrame>
        <p:nvGraphicFramePr>
          <p:cNvPr id="54351" name="Group 79"/>
          <p:cNvGraphicFramePr>
            <a:graphicFrameLocks noGrp="1"/>
          </p:cNvGraphicFramePr>
          <p:nvPr/>
        </p:nvGraphicFramePr>
        <p:xfrm>
          <a:off x="1066800" y="3048000"/>
          <a:ext cx="7162800" cy="3169920"/>
        </p:xfrm>
        <a:graphic>
          <a:graphicData uri="http://schemas.openxmlformats.org/drawingml/2006/table">
            <a:tbl>
              <a:tblPr/>
              <a:tblGrid>
                <a:gridCol w="1600200"/>
                <a:gridCol w="2743200"/>
                <a:gridCol w="28194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  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Число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 Единственное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 Множественное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Мужской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спел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ый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плод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высок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ий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потолок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спел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ые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плоды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высок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потолки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Женский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газов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ая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плита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син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яя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блузка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газов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ые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плиты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син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блузки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Средний 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коротк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ое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расстояние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летн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ее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платье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коротк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расстояния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летн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ook Antiqua" pitchFamily="18" charset="0"/>
                        </a:rPr>
                        <a:t>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платья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23" name="Line 51"/>
          <p:cNvSpPr>
            <a:spLocks noChangeShapeType="1"/>
          </p:cNvSpPr>
          <p:nvPr/>
        </p:nvSpPr>
        <p:spPr bwMode="auto">
          <a:xfrm>
            <a:off x="1066800" y="3048000"/>
            <a:ext cx="1676400" cy="914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54352" name="Picture 80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НЕОПРЕДЕЛЁННАЯ ФОРМА ГЛАГОЛА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Глаголы бывают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совершенного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и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несовершенного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вида.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Совершенный вид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действие уже сделано, закончено, то есть совершенно.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 b="1" i="1">
                <a:solidFill>
                  <a:srgbClr val="000000"/>
                </a:solidFill>
                <a:latin typeface="Book Antiqua" pitchFamily="18" charset="0"/>
              </a:rPr>
              <a:t>Что сделал?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-  написал, выучил.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Несовершенный вид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действие еще незакончено.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800" b="1" i="1">
                <a:solidFill>
                  <a:srgbClr val="000000"/>
                </a:solidFill>
                <a:latin typeface="Book Antiqua" pitchFamily="18" charset="0"/>
              </a:rPr>
              <a:t>Что делает?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пишет, учит.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ЗАПОМНИ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. Частица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 не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с глаголами пишется всегда отдельно: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Не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выучил.</a:t>
            </a:r>
          </a:p>
        </p:txBody>
      </p:sp>
      <p:pic>
        <p:nvPicPr>
          <p:cNvPr id="55300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ИЗМЕНЕНИЕ ГЛАГОЛОВ ПО ВРЕМЕНАМ</a:t>
            </a:r>
          </a:p>
        </p:txBody>
      </p:sp>
      <p:graphicFrame>
        <p:nvGraphicFramePr>
          <p:cNvPr id="56382" name="Group 62"/>
          <p:cNvGraphicFramePr>
            <a:graphicFrameLocks noGrp="1"/>
          </p:cNvGraphicFramePr>
          <p:nvPr/>
        </p:nvGraphicFramePr>
        <p:xfrm>
          <a:off x="609600" y="1905000"/>
          <a:ext cx="7924800" cy="4343401"/>
        </p:xfrm>
        <a:graphic>
          <a:graphicData uri="http://schemas.openxmlformats.org/drawingml/2006/table">
            <a:tbl>
              <a:tblPr/>
              <a:tblGrid>
                <a:gridCol w="2590800"/>
                <a:gridCol w="2819400"/>
                <a:gridCol w="2514600"/>
              </a:tblGrid>
              <a:tr h="131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Настоящее время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делает?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смотрит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пилит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рисует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8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Прошедшее время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делал?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сделал?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смотрел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пилил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рисовал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Будущее время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будет делать?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сделал?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будет смотреть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посмотрит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будет рисовать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нарисует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6383" name="Picture 63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92150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ИЗМЕНЕНИЕ ГЛАГОЛОВ ПО ЧИСЛАМ И ЛИЦАМ</a:t>
            </a:r>
          </a:p>
        </p:txBody>
      </p:sp>
      <p:graphicFrame>
        <p:nvGraphicFramePr>
          <p:cNvPr id="57404" name="Group 60"/>
          <p:cNvGraphicFramePr>
            <a:graphicFrameLocks noGrp="1"/>
          </p:cNvGraphicFramePr>
          <p:nvPr/>
        </p:nvGraphicFramePr>
        <p:xfrm>
          <a:off x="609600" y="2209800"/>
          <a:ext cx="7696200" cy="3886200"/>
        </p:xfrm>
        <a:graphic>
          <a:graphicData uri="http://schemas.openxmlformats.org/drawingml/2006/table">
            <a:tbl>
              <a:tblPr/>
              <a:tblGrid>
                <a:gridCol w="2438400"/>
                <a:gridCol w="1600200"/>
                <a:gridCol w="1600200"/>
                <a:gridCol w="2057400"/>
              </a:tblGrid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Лицо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Число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1 – е  лицо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2 – е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лицо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3 – е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лицо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Единственное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Работ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Работа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ешь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Он, она,оно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  работа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Множественное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Работа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Работа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ете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Работа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ют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отдыха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  <a:sym typeface="Wingdings" pitchFamily="2" charset="2"/>
                        </a:rPr>
                        <a:t>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Book Antiqu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405" name="Line 61"/>
          <p:cNvSpPr>
            <a:spLocks noChangeShapeType="1"/>
          </p:cNvSpPr>
          <p:nvPr/>
        </p:nvSpPr>
        <p:spPr bwMode="auto">
          <a:xfrm>
            <a:off x="685800" y="2286000"/>
            <a:ext cx="2362200" cy="1066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57406" name="Picture 62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6794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СПРЯЖЕНИЕ ГЛАГОЛОВ</a:t>
            </a:r>
          </a:p>
        </p:txBody>
      </p:sp>
      <p:graphicFrame>
        <p:nvGraphicFramePr>
          <p:cNvPr id="58398" name="Group 30"/>
          <p:cNvGraphicFramePr>
            <a:graphicFrameLocks noGrp="1"/>
          </p:cNvGraphicFramePr>
          <p:nvPr/>
        </p:nvGraphicFramePr>
        <p:xfrm>
          <a:off x="838200" y="2133600"/>
          <a:ext cx="7239000" cy="4038600"/>
        </p:xfrm>
        <a:graphic>
          <a:graphicData uri="http://schemas.openxmlformats.org/drawingml/2006/table">
            <a:tbl>
              <a:tblPr/>
              <a:tblGrid>
                <a:gridCol w="3505200"/>
                <a:gridCol w="37338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I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спряжение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II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спряжение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Все глаголы 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–еть, -ать, оть,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-уть, -ть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(кроме 11 глаголов исключений), а также глаголы 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–ить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:</a:t>
                      </a: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брить, зиждиться, стелить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Глаголы на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–ить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(в неопределенной форме), а также 11 глаголов: гнать, дышать, держать, зависеть.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Видеть, слышать и  обидеть.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А ещё терпеть, вертеть,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Ненавидеть и смотреть.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8399" name="Picture 31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ЛИЧНЫЕ ОКОНЧАНИЯ ГЛАГОЛОВ</a:t>
            </a:r>
          </a:p>
        </p:txBody>
      </p:sp>
      <p:graphicFrame>
        <p:nvGraphicFramePr>
          <p:cNvPr id="59448" name="Group 56"/>
          <p:cNvGraphicFramePr>
            <a:graphicFrameLocks noGrp="1"/>
          </p:cNvGraphicFramePr>
          <p:nvPr/>
        </p:nvGraphicFramePr>
        <p:xfrm>
          <a:off x="609600" y="2209800"/>
          <a:ext cx="7772400" cy="3657600"/>
        </p:xfrm>
        <a:graphic>
          <a:graphicData uri="http://schemas.openxmlformats.org/drawingml/2006/table">
            <a:tbl>
              <a:tblPr/>
              <a:tblGrid>
                <a:gridCol w="3962400"/>
                <a:gridCol w="38100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I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спряжение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II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спряжение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ед. ч.           мн. ч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ед. ч.        мн. ч. 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2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- У (- Ю)   - ЕМ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- ЕШЬ       - ЕТЕ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- ЕТ           - УТ (-ЮТ)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       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- У (Ю)    - ИМ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- ИШЬ     - ИТЕ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 - ИТ         - АТ (-ЯТ)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44" name="Line 52"/>
          <p:cNvSpPr>
            <a:spLocks noChangeShapeType="1"/>
          </p:cNvSpPr>
          <p:nvPr/>
        </p:nvSpPr>
        <p:spPr bwMode="auto">
          <a:xfrm>
            <a:off x="6172200" y="2895600"/>
            <a:ext cx="0" cy="297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9451" name="Line 59"/>
          <p:cNvSpPr>
            <a:spLocks noChangeShapeType="1"/>
          </p:cNvSpPr>
          <p:nvPr/>
        </p:nvSpPr>
        <p:spPr bwMode="auto">
          <a:xfrm>
            <a:off x="2362200" y="2895600"/>
            <a:ext cx="0" cy="297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59452" name="Picture 60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99060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МЕСТОИМЕНИЕ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Местоимения указывают на предметы, признаки и качества, но не называют их.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Личные местоимения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я, мы, ты, вы, он, она, оно, они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Указательные местоимения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этот, это, эта, эти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Вопросительные местоимения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кто, что, какой, который, чей, сколько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Отрицательные местоимения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никто, ничто, никакой, ничей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Неопределенные местоимения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кто-то, что-то, кто-нибудь, что-нибудь,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 кое-что, кое-кто</a:t>
            </a:r>
          </a:p>
        </p:txBody>
      </p:sp>
      <p:pic>
        <p:nvPicPr>
          <p:cNvPr id="60420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6032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ИМЯ ЧИСЛИТЕЛЬНОЕ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Имена числительные обозначают количество или порядок предметов при счете.</a:t>
            </a:r>
          </a:p>
          <a:p>
            <a:pPr algn="ctr">
              <a:buFontTx/>
              <a:buNone/>
            </a:pP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Числительные</a:t>
            </a:r>
          </a:p>
          <a:p>
            <a:pPr algn="ctr">
              <a:buFontTx/>
              <a:buNone/>
            </a:pPr>
            <a:endParaRPr lang="ru-RU" sz="1800" b="1">
              <a:solidFill>
                <a:srgbClr val="3333CC"/>
              </a:solidFill>
              <a:latin typeface="Book Antiqua" pitchFamily="18" charset="0"/>
            </a:endParaRPr>
          </a:p>
          <a:p>
            <a:pPr algn="ctr">
              <a:buFontTx/>
              <a:buNone/>
            </a:pPr>
            <a:endParaRPr lang="ru-RU" sz="1800" b="1">
              <a:solidFill>
                <a:srgbClr val="3333CC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Количественные</a:t>
            </a:r>
            <a:r>
              <a:rPr lang="ru-RU" sz="1800">
                <a:latin typeface="Book Antiqua" pitchFamily="18" charset="0"/>
              </a:rPr>
              <a:t> </a:t>
            </a:r>
            <a:r>
              <a:rPr lang="ru-RU" sz="1800">
                <a:solidFill>
                  <a:srgbClr val="000000"/>
                </a:solidFill>
                <a:latin typeface="Book Antiqua" pitchFamily="18" charset="0"/>
              </a:rPr>
              <a:t>(пять книг</a:t>
            </a:r>
            <a:r>
              <a:rPr lang="ru-RU" sz="1800">
                <a:latin typeface="Book Antiqua" pitchFamily="18" charset="0"/>
              </a:rPr>
              <a:t>)              </a:t>
            </a: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 Порядковые</a:t>
            </a:r>
            <a:r>
              <a:rPr lang="ru-RU" sz="1800">
                <a:latin typeface="Book Antiqua" pitchFamily="18" charset="0"/>
              </a:rPr>
              <a:t> </a:t>
            </a:r>
            <a:r>
              <a:rPr lang="ru-RU" sz="1800">
                <a:solidFill>
                  <a:srgbClr val="000000"/>
                </a:solidFill>
                <a:latin typeface="Book Antiqua" pitchFamily="18" charset="0"/>
              </a:rPr>
              <a:t>(пятый этаж</a:t>
            </a:r>
            <a:r>
              <a:rPr lang="ru-RU" sz="180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endParaRPr lang="ru-RU" sz="1800">
              <a:latin typeface="Book Antiqua" pitchFamily="18" charset="0"/>
            </a:endParaRPr>
          </a:p>
          <a:p>
            <a:pPr>
              <a:buFontTx/>
              <a:buNone/>
            </a:pPr>
            <a:endParaRPr lang="ru-RU" sz="1800">
              <a:latin typeface="Book Antiqua" pitchFamily="18" charset="0"/>
            </a:endParaRPr>
          </a:p>
          <a:p>
            <a:pPr algn="ctr">
              <a:buFontTx/>
              <a:buNone/>
            </a:pP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Числительные </a:t>
            </a:r>
          </a:p>
          <a:p>
            <a:pPr algn="ctr">
              <a:buFontTx/>
              <a:buNone/>
            </a:pPr>
            <a:endParaRPr lang="ru-RU" sz="2000" b="1">
              <a:solidFill>
                <a:srgbClr val="3333CC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endParaRPr lang="ru-RU" sz="1600" b="1">
              <a:solidFill>
                <a:srgbClr val="3333CC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Простые </a:t>
            </a:r>
            <a:r>
              <a:rPr lang="ru-RU" sz="1800">
                <a:latin typeface="Book Antiqua" pitchFamily="18" charset="0"/>
              </a:rPr>
              <a:t>        </a:t>
            </a: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 Сложные </a:t>
            </a:r>
            <a:r>
              <a:rPr lang="ru-RU" sz="1800">
                <a:latin typeface="Book Antiqua" pitchFamily="18" charset="0"/>
              </a:rPr>
              <a:t>           </a:t>
            </a: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Составные  </a:t>
            </a:r>
            <a:r>
              <a:rPr lang="ru-RU" sz="1800">
                <a:latin typeface="Book Antiqua" pitchFamily="18" charset="0"/>
              </a:rPr>
              <a:t>            </a:t>
            </a:r>
            <a:r>
              <a:rPr lang="ru-RU" sz="1800">
                <a:solidFill>
                  <a:srgbClr val="3333CC"/>
                </a:solidFill>
                <a:latin typeface="Book Antiqua" pitchFamily="18" charset="0"/>
              </a:rPr>
              <a:t>Дробные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000000"/>
                </a:solidFill>
                <a:latin typeface="Book Antiqua" pitchFamily="18" charset="0"/>
              </a:rPr>
              <a:t>(семь)           (тридцать)          (тридцать два)         (три пятых)</a:t>
            </a:r>
          </a:p>
        </p:txBody>
      </p:sp>
      <p:sp>
        <p:nvSpPr>
          <p:cNvPr id="61466" name="Line 26"/>
          <p:cNvSpPr>
            <a:spLocks noChangeShapeType="1"/>
          </p:cNvSpPr>
          <p:nvPr/>
        </p:nvSpPr>
        <p:spPr bwMode="auto">
          <a:xfrm flipH="1">
            <a:off x="1981200" y="2667000"/>
            <a:ext cx="2514600" cy="76200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1467" name="Line 27"/>
          <p:cNvSpPr>
            <a:spLocks noChangeShapeType="1"/>
          </p:cNvSpPr>
          <p:nvPr/>
        </p:nvSpPr>
        <p:spPr bwMode="auto">
          <a:xfrm>
            <a:off x="4500563" y="2636838"/>
            <a:ext cx="935037" cy="720725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1470" name="Line 30"/>
          <p:cNvSpPr>
            <a:spLocks noChangeShapeType="1"/>
          </p:cNvSpPr>
          <p:nvPr/>
        </p:nvSpPr>
        <p:spPr bwMode="auto">
          <a:xfrm flipH="1">
            <a:off x="1143000" y="4724400"/>
            <a:ext cx="3505200" cy="76200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1473" name="Line 33"/>
          <p:cNvSpPr>
            <a:spLocks noChangeShapeType="1"/>
          </p:cNvSpPr>
          <p:nvPr/>
        </p:nvSpPr>
        <p:spPr bwMode="auto">
          <a:xfrm flipH="1">
            <a:off x="2771775" y="4724400"/>
            <a:ext cx="1876425" cy="79216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1474" name="Line 34"/>
          <p:cNvSpPr>
            <a:spLocks noChangeShapeType="1"/>
          </p:cNvSpPr>
          <p:nvPr/>
        </p:nvSpPr>
        <p:spPr bwMode="auto">
          <a:xfrm>
            <a:off x="4643438" y="4724400"/>
            <a:ext cx="0" cy="79216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1476" name="Line 36"/>
          <p:cNvSpPr>
            <a:spLocks noChangeShapeType="1"/>
          </p:cNvSpPr>
          <p:nvPr/>
        </p:nvSpPr>
        <p:spPr bwMode="auto">
          <a:xfrm>
            <a:off x="4648200" y="4724400"/>
            <a:ext cx="1724025" cy="720725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61477" name="Picture 37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6794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НАРЕЧИЕ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Book Antiqua" pitchFamily="18" charset="0"/>
              </a:rPr>
              <a:t> 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Наречие – неизменяемая часть речи, обозначающая признак действия или качество.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 Наречия, образованные от кратких прилагательных с приставками: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На конце наречий после шипящих пишется 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Ь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: настеж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ь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, проч</a:t>
            </a:r>
            <a:r>
              <a:rPr lang="ru-RU" sz="2000" b="1">
                <a:solidFill>
                  <a:srgbClr val="3333CC"/>
                </a:solidFill>
                <a:latin typeface="Book Antiqua" pitchFamily="18" charset="0"/>
              </a:rPr>
              <a:t>ь</a:t>
            </a:r>
            <a:r>
              <a:rPr lang="ru-RU" sz="2000" b="1">
                <a:solidFill>
                  <a:srgbClr val="000000"/>
                </a:solidFill>
                <a:latin typeface="Book Antiqua" pitchFamily="18" charset="0"/>
              </a:rPr>
              <a:t>. (кроме: замуж, невтерпеж, уж).</a:t>
            </a:r>
          </a:p>
        </p:txBody>
      </p:sp>
      <p:graphicFrame>
        <p:nvGraphicFramePr>
          <p:cNvPr id="63532" name="Group 44"/>
          <p:cNvGraphicFramePr>
            <a:graphicFrameLocks noGrp="1"/>
          </p:cNvGraphicFramePr>
          <p:nvPr/>
        </p:nvGraphicFramePr>
        <p:xfrm>
          <a:off x="762000" y="2971800"/>
          <a:ext cx="7315200" cy="2133918"/>
        </p:xfrm>
        <a:graphic>
          <a:graphicData uri="http://schemas.openxmlformats.org/drawingml/2006/table">
            <a:tbl>
              <a:tblPr/>
              <a:tblGrid>
                <a:gridCol w="3657600"/>
                <a:gridCol w="3657600"/>
              </a:tblGrid>
              <a:tr h="828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в-, за-, на-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имеют на конце букву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до-, из-, с-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имеют на конце букву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прав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на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лев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из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давн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до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тл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3533" name="Picture 45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7556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СОЮЗ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000000"/>
                </a:solidFill>
                <a:latin typeface="Book Antiqua" pitchFamily="18" charset="0"/>
              </a:rPr>
              <a:t>Союзы – это служебные части речи,которые связывают однородные члены в составе простого предложения и простые предложения в составе сложного предложения.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Взошло солнце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и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осветило все вокруг.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Мальчик побежал за собакой,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но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не догнал ее.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Видит око,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да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зуб неймет.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В лесу растут грибы </a:t>
            </a:r>
            <a:r>
              <a:rPr lang="ru-RU" sz="2800" b="1">
                <a:solidFill>
                  <a:srgbClr val="3333CC"/>
                </a:solidFill>
                <a:latin typeface="Book Antiqua" pitchFamily="18" charset="0"/>
              </a:rPr>
              <a:t>и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 ягоды.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b="1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>
              <a:latin typeface="Book Antiqua" pitchFamily="18" charset="0"/>
            </a:endParaRPr>
          </a:p>
        </p:txBody>
      </p:sp>
      <p:pic>
        <p:nvPicPr>
          <p:cNvPr id="64516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549275"/>
            <a:ext cx="7772400" cy="5486400"/>
          </a:xfrm>
        </p:spPr>
        <p:txBody>
          <a:bodyPr/>
          <a:lstStyle/>
          <a:p>
            <a:pPr algn="ctr">
              <a:buFontTx/>
              <a:buNone/>
            </a:pPr>
            <a:endParaRPr lang="ru-RU">
              <a:solidFill>
                <a:srgbClr val="FF0000"/>
              </a:solidFill>
              <a:latin typeface="Book Antiqua" pitchFamily="18" charset="0"/>
            </a:endParaRPr>
          </a:p>
          <a:p>
            <a:pPr algn="ctr">
              <a:buFontTx/>
              <a:buNone/>
            </a:pPr>
            <a:r>
              <a:rPr lang="ru-RU" sz="4200" b="1">
                <a:solidFill>
                  <a:srgbClr val="FF0000"/>
                </a:solidFill>
                <a:latin typeface="Book Antiqua" pitchFamily="18" charset="0"/>
              </a:rPr>
              <a:t>Данное пособие содержит все основные правила по русскому языку и составлено таким образом, чтобы было легче и интереснее усвоить школьную программу.</a:t>
            </a:r>
            <a:endParaRPr lang="ru-RU" sz="420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8445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ВИДЫ ПРЕДЛОЖЕНИЙ</a:t>
            </a:r>
          </a:p>
        </p:txBody>
      </p:sp>
      <p:graphicFrame>
        <p:nvGraphicFramePr>
          <p:cNvPr id="65603" name="Group 67"/>
          <p:cNvGraphicFramePr>
            <a:graphicFrameLocks noGrp="1"/>
          </p:cNvGraphicFramePr>
          <p:nvPr/>
        </p:nvGraphicFramePr>
        <p:xfrm>
          <a:off x="611188" y="1397000"/>
          <a:ext cx="7921625" cy="5083810"/>
        </p:xfrm>
        <a:graphic>
          <a:graphicData uri="http://schemas.openxmlformats.org/drawingml/2006/table">
            <a:tbl>
              <a:tblPr/>
              <a:tblGrid>
                <a:gridCol w="2979737"/>
                <a:gridCol w="981075"/>
                <a:gridCol w="1563688"/>
                <a:gridCol w="2397125"/>
              </a:tblGrid>
              <a:tr h="450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 интонации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4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Восклицательное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Невосклицательное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Мне подарили щенка!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Мне подарили щенка.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4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 цели высказывания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Повествовательное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Вопросительное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Побудительное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На дворе прекрасная погода.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Почему вы не гуляете?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Идите скорее.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 наличию второстепенных членов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4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Нераспространённое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Распространённое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Весна пришла.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Пришла долгожданная весна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5602" name="Picture 66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8158163" cy="64770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ЧЛЕНЫ ПРЕДЛОЖЕНИЯ</a:t>
            </a:r>
          </a:p>
        </p:txBody>
      </p:sp>
      <p:graphicFrame>
        <p:nvGraphicFramePr>
          <p:cNvPr id="66642" name="Group 82"/>
          <p:cNvGraphicFramePr>
            <a:graphicFrameLocks noGrp="1"/>
          </p:cNvGraphicFramePr>
          <p:nvPr/>
        </p:nvGraphicFramePr>
        <p:xfrm>
          <a:off x="539750" y="1397000"/>
          <a:ext cx="8070850" cy="4869180"/>
        </p:xfrm>
        <a:graphic>
          <a:graphicData uri="http://schemas.openxmlformats.org/drawingml/2006/table">
            <a:tbl>
              <a:tblPr/>
              <a:tblGrid>
                <a:gridCol w="2787650"/>
                <a:gridCol w="1393825"/>
                <a:gridCol w="1027113"/>
                <a:gridCol w="2862262"/>
              </a:tblGrid>
              <a:tr h="577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Главные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Подлежащее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Сказуемое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Кто? Что?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(существительное, местоимение)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Что делает?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 (глагол)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мальчик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рисует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Второстепенные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Определение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Дополнение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ook Antiqua" pitchFamily="18" charset="0"/>
                        </a:rPr>
                        <a:t>Обстоятельство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 Antiqua" pitchFamily="18" charset="0"/>
                        </a:rPr>
                        <a:t>прилагательное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сущест-ое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наречие, сущ-ое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Я читаю интересную книгу.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Я встретил друга.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Мы пошли быстро.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644" name="Picture 8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7772400" cy="914400"/>
          </a:xfrm>
        </p:spPr>
        <p:txBody>
          <a:bodyPr/>
          <a:lstStyle/>
          <a:p>
            <a:r>
              <a:rPr lang="ru-RU" sz="3600" b="1">
                <a:solidFill>
                  <a:srgbClr val="3333CC"/>
                </a:solidFill>
                <a:latin typeface="Book Antiqua" pitchFamily="18" charset="0"/>
              </a:rPr>
              <a:t>ОПИСАНИЕ ИСПОЛЬЗОВАННЫХ РЕСУРСОВ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924175"/>
            <a:ext cx="7772400" cy="4267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При составлении данного пособия автор-составитель опиралась на теоретический материал:</a:t>
            </a:r>
          </a:p>
          <a:p>
            <a:pPr algn="ctr">
              <a:buClr>
                <a:srgbClr val="000000"/>
              </a:buClr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Учебники “Ступеньки в мир языка” для 1 – 4 классов составленных</a:t>
            </a:r>
            <a:endParaRPr lang="lv-LV">
              <a:solidFill>
                <a:srgbClr val="000000"/>
              </a:solidFill>
              <a:latin typeface="Book Antiqua" pitchFamily="18" charset="0"/>
            </a:endParaRPr>
          </a:p>
          <a:p>
            <a:pPr algn="ctr">
              <a:buClr>
                <a:srgbClr val="000000"/>
              </a:buClr>
              <a:buFont typeface="Wingdings" pitchFamily="2" charset="2"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И. Фроловой </a:t>
            </a:r>
            <a:endParaRPr lang="lv-LV">
              <a:solidFill>
                <a:srgbClr val="000000"/>
              </a:solidFill>
              <a:latin typeface="Book Antiqua" pitchFamily="18" charset="0"/>
            </a:endParaRPr>
          </a:p>
          <a:p>
            <a:pPr algn="ctr">
              <a:buClr>
                <a:srgbClr val="000000"/>
              </a:buClr>
              <a:buFont typeface="Wingdings" pitchFamily="2" charset="2"/>
              <a:buNone/>
            </a:pPr>
            <a:r>
              <a:rPr lang="lv-LV" sz="2000">
                <a:solidFill>
                  <a:srgbClr val="000000"/>
                </a:solidFill>
                <a:latin typeface="Book Antiqua" pitchFamily="18" charset="0"/>
              </a:rPr>
              <a:t>Rīga,</a:t>
            </a: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 “</a:t>
            </a:r>
            <a:r>
              <a:rPr lang="en-US" sz="2000">
                <a:solidFill>
                  <a:srgbClr val="000000"/>
                </a:solidFill>
                <a:latin typeface="Book Antiqua" pitchFamily="18" charset="0"/>
              </a:rPr>
              <a:t>M</a:t>
            </a:r>
            <a:r>
              <a:rPr lang="lv-LV" sz="2000">
                <a:solidFill>
                  <a:srgbClr val="000000"/>
                </a:solidFill>
                <a:latin typeface="Book Antiqua" pitchFamily="18" charset="0"/>
              </a:rPr>
              <a:t>ā</a:t>
            </a:r>
            <a:r>
              <a:rPr lang="en-US" sz="2000">
                <a:solidFill>
                  <a:srgbClr val="000000"/>
                </a:solidFill>
                <a:latin typeface="Book Antiqua" pitchFamily="18" charset="0"/>
              </a:rPr>
              <a:t>c</a:t>
            </a:r>
            <a:r>
              <a:rPr lang="lv-LV" sz="2000">
                <a:solidFill>
                  <a:srgbClr val="000000"/>
                </a:solidFill>
                <a:latin typeface="Book Antiqua" pitchFamily="18" charset="0"/>
              </a:rPr>
              <a:t>ību gramata</a:t>
            </a: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”,</a:t>
            </a:r>
            <a:r>
              <a:rPr lang="lv-LV" sz="2000">
                <a:solidFill>
                  <a:srgbClr val="000000"/>
                </a:solidFill>
                <a:latin typeface="Book Antiqua" pitchFamily="18" charset="0"/>
              </a:rPr>
              <a:t>SIA,</a:t>
            </a:r>
            <a:r>
              <a:rPr lang="ru-RU" sz="2000">
                <a:solidFill>
                  <a:srgbClr val="000000"/>
                </a:solidFill>
                <a:latin typeface="Book Antiqua" pitchFamily="18" charset="0"/>
              </a:rPr>
              <a:t> 200</a:t>
            </a:r>
            <a:r>
              <a:rPr lang="lv-LV" sz="2000">
                <a:solidFill>
                  <a:srgbClr val="000000"/>
                </a:solidFill>
                <a:latin typeface="Book Antiqua" pitchFamily="18" charset="0"/>
              </a:rPr>
              <a:t>5</a:t>
            </a:r>
            <a:endParaRPr lang="ru-RU" sz="2000">
              <a:solidFill>
                <a:srgbClr val="000000"/>
              </a:solidFill>
              <a:latin typeface="Book Antiqua" pitchFamily="18" charset="0"/>
            </a:endParaRPr>
          </a:p>
        </p:txBody>
      </p:sp>
      <p:pic>
        <p:nvPicPr>
          <p:cNvPr id="67588" name="Picture 4" descr="dom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20150" y="6513513"/>
            <a:ext cx="323850" cy="344487"/>
          </a:xfrm>
          <a:prstGeom prst="rect">
            <a:avLst/>
          </a:prstGeom>
          <a:noFill/>
        </p:spPr>
      </p:pic>
      <p:pic>
        <p:nvPicPr>
          <p:cNvPr id="67590" name="Picture 6" descr="0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2492375"/>
            <a:ext cx="650875" cy="650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5175"/>
            <a:ext cx="8229600" cy="984250"/>
          </a:xfrm>
        </p:spPr>
        <p:txBody>
          <a:bodyPr/>
          <a:lstStyle/>
          <a:p>
            <a:r>
              <a:rPr lang="ru-RU" sz="5400" b="1">
                <a:solidFill>
                  <a:srgbClr val="FF0000"/>
                </a:solidFill>
                <a:latin typeface="Book Antiqua" pitchFamily="18" charset="0"/>
              </a:rPr>
              <a:t>Гласные  буквы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205038"/>
            <a:ext cx="8229600" cy="435768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А   Е   Ё   И   О   У   Ы   Э   Ю   Я</a:t>
            </a:r>
          </a:p>
          <a:p>
            <a:pPr algn="ctr">
              <a:buFontTx/>
              <a:buNone/>
            </a:pP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А   О   У   Ы   Э</a:t>
            </a:r>
            <a:r>
              <a:rPr lang="ru-RU" sz="2800" b="1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–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эти гласные обозначают твёрдость согласных звуков.</a:t>
            </a:r>
          </a:p>
          <a:p>
            <a:pPr algn="ctr">
              <a:buFontTx/>
              <a:buNone/>
            </a:pP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2800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–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обозначает мягкость согласных звуков.</a:t>
            </a:r>
          </a:p>
          <a:p>
            <a:pPr algn="ctr">
              <a:buFontTx/>
              <a:buNone/>
            </a:pP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Е   Ё   Ю   Я</a:t>
            </a:r>
            <a:r>
              <a:rPr lang="ru-RU" sz="2800" b="1">
                <a:latin typeface="Book Antiqua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Book Antiqua" pitchFamily="18" charset="0"/>
              </a:rPr>
              <a:t>–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эти гласные обозначают мягкость</a:t>
            </a:r>
            <a:r>
              <a:rPr lang="ru-RU" sz="280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согласных звуков, а в начале слова или после другой гласной – два звука.</a:t>
            </a:r>
            <a:r>
              <a:rPr lang="ru-RU" sz="2800">
                <a:latin typeface="Book Antiqua" pitchFamily="18" charset="0"/>
              </a:rPr>
              <a:t> </a:t>
            </a:r>
            <a:r>
              <a:rPr lang="ru-RU" sz="2800" b="1">
                <a:latin typeface="Book Antiqua" pitchFamily="18" charset="0"/>
              </a:rPr>
              <a:t> </a:t>
            </a:r>
            <a:endParaRPr lang="ru-RU" sz="2800">
              <a:latin typeface="Book Antiqua" pitchFamily="18" charset="0"/>
            </a:endParaRPr>
          </a:p>
          <a:p>
            <a:pPr>
              <a:buFontTx/>
              <a:buNone/>
            </a:pPr>
            <a:endParaRPr lang="ru-RU" sz="2800">
              <a:latin typeface="Book Antiqua" pitchFamily="18" charset="0"/>
            </a:endParaRPr>
          </a:p>
          <a:p>
            <a:endParaRPr lang="ru-RU" sz="2800">
              <a:latin typeface="Book Antiqua" pitchFamily="18" charset="0"/>
            </a:endParaRPr>
          </a:p>
        </p:txBody>
      </p:sp>
      <p:pic>
        <p:nvPicPr>
          <p:cNvPr id="36868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76250"/>
            <a:ext cx="7772400" cy="679450"/>
          </a:xfrm>
        </p:spPr>
        <p:txBody>
          <a:bodyPr>
            <a:normAutofit fontScale="90000"/>
          </a:bodyPr>
          <a:lstStyle/>
          <a:p>
            <a:r>
              <a:rPr lang="ru-RU" sz="6000" b="1">
                <a:solidFill>
                  <a:srgbClr val="FF0000"/>
                </a:solidFill>
                <a:latin typeface="Book Antiqua" pitchFamily="18" charset="0"/>
              </a:rPr>
              <a:t>Согласные звуки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404813"/>
            <a:ext cx="8243887" cy="604837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                               </a:t>
            </a: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                                 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звонкие    </a:t>
            </a:r>
            <a:r>
              <a:rPr lang="ru-RU" sz="2400" dirty="0">
                <a:latin typeface="Book Antiqua" pitchFamily="18" charset="0"/>
              </a:rPr>
              <a:t>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Б   В    Г   Д   Ж   З</a:t>
            </a:r>
            <a:r>
              <a:rPr lang="ru-RU" sz="2400" dirty="0">
                <a:latin typeface="Book Antiqua" pitchFamily="18" charset="0"/>
              </a:rPr>
              <a:t> </a:t>
            </a:r>
            <a:endParaRPr lang="en-US" sz="2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Book Antiqua" pitchFamily="18" charset="0"/>
              </a:rPr>
              <a:t>Парные</a:t>
            </a:r>
            <a:r>
              <a:rPr lang="en-US" sz="2400" dirty="0">
                <a:latin typeface="Book Antiqua" pitchFamily="18" charset="0"/>
                <a:sym typeface="Wingdings" pitchFamily="2" charset="2"/>
              </a:rPr>
              <a:t>                                            </a:t>
            </a:r>
            <a:r>
              <a:rPr lang="ru-RU" sz="2400" dirty="0">
                <a:latin typeface="Book Antiqua" pitchFamily="18" charset="0"/>
                <a:sym typeface="Wingdings" pitchFamily="2" charset="2"/>
              </a:rPr>
              <a:t>              </a:t>
            </a:r>
            <a:endParaRPr lang="ru-RU" sz="2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                                  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глухие </a:t>
            </a:r>
            <a:r>
              <a:rPr lang="ru-RU" sz="2400" dirty="0">
                <a:latin typeface="Book Antiqua" pitchFamily="18" charset="0"/>
              </a:rPr>
              <a:t>    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П   Ф   К   Т   Ш  С</a:t>
            </a:r>
            <a:r>
              <a:rPr lang="ru-RU" sz="2400" dirty="0">
                <a:latin typeface="Book Antiqua" pitchFamily="18" charset="0"/>
              </a:rPr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latin typeface="Book Antiqua" pitchFamily="18" charset="0"/>
              </a:rPr>
              <a:t>             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             </a:t>
            </a: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Book Antiqua" pitchFamily="18" charset="0"/>
              </a:rPr>
              <a:t>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звонкие </a:t>
            </a:r>
            <a:r>
              <a:rPr lang="ru-RU" sz="2400" dirty="0">
                <a:latin typeface="Book Antiqua" pitchFamily="18" charset="0"/>
              </a:rPr>
              <a:t>  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Л   М   Н   Р</a:t>
            </a:r>
            <a:endParaRPr lang="ru-RU" sz="2400" dirty="0">
              <a:solidFill>
                <a:srgbClr val="0000CC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Book Antiqua" pitchFamily="18" charset="0"/>
              </a:rPr>
              <a:t>Непарные</a:t>
            </a:r>
            <a:r>
              <a:rPr lang="ru-RU" sz="2400" b="1" dirty="0">
                <a:solidFill>
                  <a:srgbClr val="CC00CC"/>
                </a:solidFill>
                <a:latin typeface="Book Antiqua" pitchFamily="18" charset="0"/>
              </a:rPr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latin typeface="Book Antiqua" pitchFamily="18" charset="0"/>
              </a:rPr>
              <a:t>                                 </a:t>
            </a:r>
            <a:r>
              <a:rPr lang="en-US" sz="2400" dirty="0">
                <a:latin typeface="Book Antiqua" pitchFamily="18" charset="0"/>
              </a:rPr>
              <a:t>     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глухие    </a:t>
            </a:r>
            <a:r>
              <a:rPr lang="ru-RU" sz="2400" dirty="0">
                <a:latin typeface="Book Antiqua" pitchFamily="18" charset="0"/>
              </a:rPr>
              <a:t> 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Х   Ц   Ч   Щ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Всегда твердые</a:t>
            </a:r>
            <a:r>
              <a:rPr lang="ru-RU" sz="2400" dirty="0">
                <a:latin typeface="Book Antiqua" pitchFamily="18" charset="0"/>
              </a:rPr>
              <a:t>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Ж   Ш   Ц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Всегда мягкие</a:t>
            </a:r>
            <a:r>
              <a:rPr lang="ru-RU" sz="2400" dirty="0">
                <a:latin typeface="Book Antiqua" pitchFamily="18" charset="0"/>
              </a:rPr>
              <a:t>   </a:t>
            </a:r>
            <a:r>
              <a:rPr lang="ru-RU" sz="2400" b="1" dirty="0">
                <a:solidFill>
                  <a:srgbClr val="0000CC"/>
                </a:solidFill>
                <a:latin typeface="Book Antiqua" pitchFamily="18" charset="0"/>
              </a:rPr>
              <a:t>Й   Ч   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Буквы</a:t>
            </a:r>
            <a:r>
              <a:rPr lang="ru-RU" sz="2400" dirty="0">
                <a:latin typeface="Book Antiqua" pitchFamily="18" charset="0"/>
              </a:rPr>
              <a:t>  </a:t>
            </a:r>
            <a:r>
              <a:rPr lang="ru-RU" sz="2400" b="1" dirty="0">
                <a:solidFill>
                  <a:srgbClr val="00CC00"/>
                </a:solidFill>
                <a:latin typeface="Book Antiqua" pitchFamily="18" charset="0"/>
              </a:rPr>
              <a:t>Ь, Ъ</a:t>
            </a:r>
            <a:r>
              <a:rPr lang="ru-RU" sz="2400" dirty="0">
                <a:latin typeface="Book Antiqua" pitchFamily="18" charset="0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звуков не обозначают, а обозначают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мягкость или твердость согласной, после которой они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Book Antiqua" pitchFamily="18" charset="0"/>
              </a:rPr>
              <a:t>стоят.</a:t>
            </a:r>
          </a:p>
          <a:p>
            <a:pPr>
              <a:lnSpc>
                <a:spcPct val="90000"/>
              </a:lnSpc>
            </a:pPr>
            <a:endParaRPr lang="ru-RU" sz="2400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endParaRPr lang="ru-RU" dirty="0">
              <a:latin typeface="Book Antiqua" pitchFamily="18" charset="0"/>
            </a:endParaRPr>
          </a:p>
        </p:txBody>
      </p:sp>
      <p:grpSp>
        <p:nvGrpSpPr>
          <p:cNvPr id="37896" name="Group 8"/>
          <p:cNvGrpSpPr>
            <a:grpSpLocks/>
          </p:cNvGrpSpPr>
          <p:nvPr/>
        </p:nvGrpSpPr>
        <p:grpSpPr bwMode="auto">
          <a:xfrm>
            <a:off x="2268538" y="1484313"/>
            <a:ext cx="1219200" cy="762000"/>
            <a:chOff x="1248" y="1296"/>
            <a:chExt cx="768" cy="480"/>
          </a:xfrm>
        </p:grpSpPr>
        <p:sp>
          <p:nvSpPr>
            <p:cNvPr id="37892" name="Line 4"/>
            <p:cNvSpPr>
              <a:spLocks noChangeShapeType="1"/>
            </p:cNvSpPr>
            <p:nvPr/>
          </p:nvSpPr>
          <p:spPr bwMode="auto">
            <a:xfrm flipV="1">
              <a:off x="1248" y="1296"/>
              <a:ext cx="768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7893" name="Line 5"/>
            <p:cNvSpPr>
              <a:spLocks noChangeShapeType="1"/>
            </p:cNvSpPr>
            <p:nvPr/>
          </p:nvSpPr>
          <p:spPr bwMode="auto">
            <a:xfrm>
              <a:off x="1248" y="1488"/>
              <a:ext cx="768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37897" name="Group 9"/>
          <p:cNvGrpSpPr>
            <a:grpSpLocks/>
          </p:cNvGrpSpPr>
          <p:nvPr/>
        </p:nvGrpSpPr>
        <p:grpSpPr bwMode="auto">
          <a:xfrm>
            <a:off x="2411413" y="3068638"/>
            <a:ext cx="1062037" cy="762000"/>
            <a:chOff x="1440" y="2160"/>
            <a:chExt cx="669" cy="480"/>
          </a:xfrm>
        </p:grpSpPr>
        <p:sp>
          <p:nvSpPr>
            <p:cNvPr id="37894" name="Line 6"/>
            <p:cNvSpPr>
              <a:spLocks noChangeShapeType="1"/>
            </p:cNvSpPr>
            <p:nvPr/>
          </p:nvSpPr>
          <p:spPr bwMode="auto">
            <a:xfrm flipV="1">
              <a:off x="1440" y="2160"/>
              <a:ext cx="669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7895" name="Line 7"/>
            <p:cNvSpPr>
              <a:spLocks noChangeShapeType="1"/>
            </p:cNvSpPr>
            <p:nvPr/>
          </p:nvSpPr>
          <p:spPr bwMode="auto">
            <a:xfrm>
              <a:off x="1440" y="2400"/>
              <a:ext cx="62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pic>
        <p:nvPicPr>
          <p:cNvPr id="37898" name="Picture 10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FF0000"/>
                </a:solidFill>
                <a:latin typeface="Book Antiqua" pitchFamily="18" charset="0"/>
              </a:rPr>
              <a:t>ФОНЕТИЧЕСКИЙ РАЗБОР СЛОВА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916113"/>
            <a:ext cx="7931150" cy="45259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3333CC"/>
                </a:solidFill>
                <a:latin typeface="Book Antiqua" pitchFamily="18" charset="0"/>
              </a:rPr>
              <a:t>Ком – пью – тер</a:t>
            </a:r>
            <a:r>
              <a:rPr lang="ru-RU" sz="2400" b="1">
                <a:latin typeface="Book Antiqua" pitchFamily="18" charset="0"/>
              </a:rPr>
              <a:t>  </a:t>
            </a:r>
            <a:r>
              <a:rPr lang="ru-RU" sz="2400" b="1">
                <a:solidFill>
                  <a:srgbClr val="000000"/>
                </a:solidFill>
                <a:latin typeface="Book Antiqua" pitchFamily="18" charset="0"/>
              </a:rPr>
              <a:t>--  </a:t>
            </a:r>
            <a:r>
              <a:rPr lang="en-US" sz="2400">
                <a:solidFill>
                  <a:srgbClr val="000000"/>
                </a:solidFill>
                <a:latin typeface="Book Antiqua" pitchFamily="18" charset="0"/>
              </a:rPr>
              <a:t>10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 звуков, 9 букв, 3 слога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0000CC"/>
                </a:solidFill>
                <a:latin typeface="Book Antiqua" pitchFamily="18" charset="0"/>
              </a:rPr>
              <a:t> К</a:t>
            </a:r>
            <a:r>
              <a:rPr lang="ru-RU" sz="2400" b="1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согласный, твердый, парный  глухой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Book Antiqua" pitchFamily="18" charset="0"/>
              </a:rPr>
              <a:t>О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гласный, безударный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0000CC"/>
                </a:solidFill>
                <a:latin typeface="Book Antiqua" pitchFamily="18" charset="0"/>
              </a:rPr>
              <a:t>М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согласный, твердый, непарный звонкий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0000CC"/>
                </a:solidFill>
                <a:latin typeface="Book Antiqua" pitchFamily="18" charset="0"/>
              </a:rPr>
              <a:t> П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согласный, мягкий, парный глухой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008000"/>
                </a:solidFill>
                <a:latin typeface="Book Antiqua" pitchFamily="18" charset="0"/>
              </a:rPr>
              <a:t> Ь</a:t>
            </a:r>
            <a:r>
              <a:rPr lang="ru-RU" sz="2400">
                <a:solidFill>
                  <a:srgbClr val="008000"/>
                </a:solidFill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Book Antiqua" pitchFamily="18" charset="0"/>
              </a:rPr>
              <a:t>Ю</a:t>
            </a:r>
            <a:r>
              <a:rPr lang="ru-RU" sz="2400" b="1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гласный, ударный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0000CC"/>
                </a:solidFill>
                <a:latin typeface="Book Antiqua" pitchFamily="18" charset="0"/>
              </a:rPr>
              <a:t>Т</a:t>
            </a:r>
            <a:r>
              <a:rPr lang="ru-RU" sz="2400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согласный, твердый, парный глухой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Book Antiqua" pitchFamily="18" charset="0"/>
              </a:rPr>
              <a:t>Е</a:t>
            </a:r>
            <a:r>
              <a:rPr lang="ru-RU" sz="2400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гласный, безударный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0000CC"/>
                </a:solidFill>
                <a:latin typeface="Book Antiqua" pitchFamily="18" charset="0"/>
              </a:rPr>
              <a:t> Р</a:t>
            </a:r>
            <a:r>
              <a:rPr lang="ru-RU" sz="2400" b="1">
                <a:latin typeface="Book Antiqua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Book Antiqua" pitchFamily="18" charset="0"/>
              </a:rPr>
              <a:t>– согласный, твердый, непарный звонкий.</a:t>
            </a:r>
          </a:p>
          <a:p>
            <a:pPr>
              <a:lnSpc>
                <a:spcPct val="90000"/>
              </a:lnSpc>
            </a:pPr>
            <a:endParaRPr lang="ru-RU" sz="2400">
              <a:solidFill>
                <a:srgbClr val="00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endParaRPr lang="ru-RU" sz="2800">
              <a:latin typeface="Book Antiqua" pitchFamily="18" charset="0"/>
            </a:endParaRPr>
          </a:p>
        </p:txBody>
      </p:sp>
      <p:pic>
        <p:nvPicPr>
          <p:cNvPr id="38916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ru-RU" sz="3600" b="1">
                <a:solidFill>
                  <a:srgbClr val="FF0000"/>
                </a:solidFill>
                <a:latin typeface="Book Antiqua" pitchFamily="18" charset="0"/>
              </a:rPr>
              <a:t>ПРАВОПИСАНИЕ ПАРНЫХ СОГЛАСНЫХ НА КОНЦЕ СЛОВА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3576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В конце слов парные согласные надо писать так же, как они пишутся в однокоренных словах или в другом падеже перед гласной.</a:t>
            </a:r>
          </a:p>
          <a:p>
            <a:pPr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                        ду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– дубок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лу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– луговой</a:t>
            </a:r>
          </a:p>
          <a:p>
            <a:pPr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                        ро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– рога </a:t>
            </a:r>
          </a:p>
          <a:p>
            <a:pPr algn="ctr"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гру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- грузить</a:t>
            </a:r>
          </a:p>
        </p:txBody>
      </p:sp>
      <p:pic>
        <p:nvPicPr>
          <p:cNvPr id="39940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8350"/>
            <a:ext cx="7772400" cy="12890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БЕЗУДАРНЫЕ ГЛАСНЫЕ В КОРНЕ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416175"/>
            <a:ext cx="8229600" cy="444182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Book Antiqua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Безударные гласные в корне проверяются ударением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с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ды – с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д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ст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на – ст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е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ны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з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ма – з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мний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м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ря – м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ре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п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ля – п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ле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 к</a:t>
            </a:r>
            <a:r>
              <a:rPr lang="ru-RU" sz="2800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за - к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о</a:t>
            </a:r>
            <a:r>
              <a:rPr lang="ru-RU" sz="2800">
                <a:solidFill>
                  <a:srgbClr val="000000"/>
                </a:solidFill>
                <a:latin typeface="Book Antiqua" pitchFamily="18" charset="0"/>
              </a:rPr>
              <a:t>зы</a:t>
            </a:r>
          </a:p>
        </p:txBody>
      </p:sp>
      <p:pic>
        <p:nvPicPr>
          <p:cNvPr id="40964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908050"/>
          </a:xfrm>
        </p:spPr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ЗАПОМНИ</a:t>
            </a:r>
            <a:r>
              <a:rPr lang="en-US" b="1">
                <a:solidFill>
                  <a:srgbClr val="FF0000"/>
                </a:solidFill>
                <a:latin typeface="Book Antiqua" pitchFamily="18" charset="0"/>
              </a:rPr>
              <a:t>!</a:t>
            </a:r>
            <a:endParaRPr lang="ru-RU" b="1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060575"/>
            <a:ext cx="8229600" cy="44418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Book Antiqua" pitchFamily="18" charset="0"/>
              </a:rPr>
              <a:t> 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ЖИ – ШИ</a:t>
            </a:r>
            <a:r>
              <a:rPr lang="ru-RU" b="1">
                <a:solidFill>
                  <a:srgbClr val="CC00CC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 пиши с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буквой  И</a:t>
            </a:r>
          </a:p>
          <a:p>
            <a:pPr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  мыш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   уж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  <a:sym typeface="Wingdings" pitchFamily="2" charset="2"/>
              </a:rPr>
              <a:t> 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лыж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  <a:sym typeface="Wingdings" pitchFamily="2" charset="2"/>
              </a:rPr>
              <a:t> 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ш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на</a:t>
            </a:r>
          </a:p>
          <a:p>
            <a:pPr algn="ctr"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ЧА – ЩА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  пиши с буквой 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А</a:t>
            </a:r>
          </a:p>
          <a:p>
            <a:pPr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  дач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     туч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свеч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 саранч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endParaRPr lang="ru-RU">
              <a:solidFill>
                <a:srgbClr val="3333CC"/>
              </a:solidFill>
              <a:latin typeface="Book Antiqua" pitchFamily="18" charset="0"/>
            </a:endParaRPr>
          </a:p>
          <a:p>
            <a:pPr algn="ctr">
              <a:buFontTx/>
              <a:buNone/>
            </a:pP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ЧУ – ЩУ</a:t>
            </a: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  пиши с буквой  </a:t>
            </a:r>
            <a:r>
              <a:rPr lang="ru-RU" b="1">
                <a:solidFill>
                  <a:srgbClr val="FF0000"/>
                </a:solidFill>
                <a:latin typeface="Book Antiqua" pitchFamily="18" charset="0"/>
              </a:rPr>
              <a:t>У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щ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ка    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лок    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деса     ч</a:t>
            </a:r>
            <a:r>
              <a:rPr lang="ru-RU">
                <a:solidFill>
                  <a:srgbClr val="3333CC"/>
                </a:solidFill>
                <a:latin typeface="Book Antiqua" pitchFamily="18" charset="0"/>
                <a:sym typeface="Wingdings" pitchFamily="2" charset="2"/>
              </a:rPr>
              <a:t></a:t>
            </a:r>
            <a:r>
              <a:rPr lang="ru-RU">
                <a:solidFill>
                  <a:srgbClr val="000000"/>
                </a:solidFill>
                <a:latin typeface="Book Antiqua" pitchFamily="18" charset="0"/>
              </a:rPr>
              <a:t>довище   </a:t>
            </a:r>
          </a:p>
        </p:txBody>
      </p:sp>
      <p:pic>
        <p:nvPicPr>
          <p:cNvPr id="41988" name="Picture 4" descr="strelochka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802688" y="6670675"/>
            <a:ext cx="341312" cy="187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1141</TotalTime>
  <Words>1766</Words>
  <Application>Microsoft PowerPoint</Application>
  <PresentationFormat>Экран (4:3)</PresentationFormat>
  <Paragraphs>426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Слайд 1</vt:lpstr>
      <vt:lpstr>СОДЕРЖАНИЕ</vt:lpstr>
      <vt:lpstr>Слайд 3</vt:lpstr>
      <vt:lpstr>Гласные  буквы</vt:lpstr>
      <vt:lpstr>Согласные звуки</vt:lpstr>
      <vt:lpstr>ФОНЕТИЧЕСКИЙ РАЗБОР СЛОВА</vt:lpstr>
      <vt:lpstr>ПРАВОПИСАНИЕ ПАРНЫХ СОГЛАСНЫХ НА КОНЦЕ СЛОВА</vt:lpstr>
      <vt:lpstr>БЕЗУДАРНЫЕ ГЛАСНЫЕ В КОРНЕ</vt:lpstr>
      <vt:lpstr>ЗАПОМНИ!</vt:lpstr>
      <vt:lpstr>ПРОПИСНАЯ БУКВА</vt:lpstr>
      <vt:lpstr>СОСТАВ СЛОВА</vt:lpstr>
      <vt:lpstr>ЗАПОМНИ!</vt:lpstr>
      <vt:lpstr>ПРАВОПИСАНИЕ ПРИСТАВОК</vt:lpstr>
      <vt:lpstr>ПРАВОПИСАНИЕ ПРИСТАВОК И ПРЕДЛОГОВ</vt:lpstr>
      <vt:lpstr>ЧАСТИ  РЕЧИ</vt:lpstr>
      <vt:lpstr>ИМЯ СУЩЕСТВИТЕЛЬНОЕ</vt:lpstr>
      <vt:lpstr>ПАДЕЖИ ИМЁН СУЩЕСТВИТЕЛЬНЫХ</vt:lpstr>
      <vt:lpstr>ТРИ СКЛОНЕНИЯ ИМЁН СУЩЕСТВИТЕЛЬНЫХ</vt:lpstr>
      <vt:lpstr>РОД ИМЁН ПРИЛАГАТЕЛЬНЫХ</vt:lpstr>
      <vt:lpstr>ЧИСЛО ИМЁН ПРИЛАГАТЕЛЬНЫХ</vt:lpstr>
      <vt:lpstr>НЕОПРЕДЕЛЁННАЯ ФОРМА ГЛАГОЛА</vt:lpstr>
      <vt:lpstr>ИЗМЕНЕНИЕ ГЛАГОЛОВ ПО ВРЕМЕНАМ</vt:lpstr>
      <vt:lpstr>ИЗМЕНЕНИЕ ГЛАГОЛОВ ПО ЧИСЛАМ И ЛИЦАМ</vt:lpstr>
      <vt:lpstr>СПРЯЖЕНИЕ ГЛАГОЛОВ</vt:lpstr>
      <vt:lpstr>ЛИЧНЫЕ ОКОНЧАНИЯ ГЛАГОЛОВ</vt:lpstr>
      <vt:lpstr>МЕСТОИМЕНИЕ</vt:lpstr>
      <vt:lpstr>ИМЯ ЧИСЛИТЕЛЬНОЕ</vt:lpstr>
      <vt:lpstr>НАРЕЧИЕ</vt:lpstr>
      <vt:lpstr>СОЮЗ</vt:lpstr>
      <vt:lpstr>ВИДЫ ПРЕДЛОЖЕНИЙ</vt:lpstr>
      <vt:lpstr>ЧЛЕНЫ ПРЕДЛОЖЕНИЯ</vt:lpstr>
      <vt:lpstr>ОПИСАНИЕ ИСПОЛЬЗОВАННЫХ РЕСУРСОВ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Pravila po russkomu jaziku</dc:title>
  <dc:creator>L. Lazareva</dc:creator>
  <cp:lastModifiedBy>1</cp:lastModifiedBy>
  <cp:revision>242</cp:revision>
  <dcterms:created xsi:type="dcterms:W3CDTF">2005-01-22T06:56:00Z</dcterms:created>
  <dcterms:modified xsi:type="dcterms:W3CDTF">2022-11-12T20:53:35Z</dcterms:modified>
</cp:coreProperties>
</file>